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946" r:id="rId3"/>
    <p:sldId id="1008" r:id="rId4"/>
    <p:sldId id="1009" r:id="rId5"/>
    <p:sldId id="1044" r:id="rId6"/>
    <p:sldId id="1010" r:id="rId7"/>
    <p:sldId id="1011" r:id="rId8"/>
    <p:sldId id="1012" r:id="rId9"/>
    <p:sldId id="1013" r:id="rId10"/>
    <p:sldId id="1014" r:id="rId11"/>
    <p:sldId id="1043" r:id="rId12"/>
    <p:sldId id="1015" r:id="rId13"/>
    <p:sldId id="1016" r:id="rId14"/>
    <p:sldId id="1017" r:id="rId15"/>
    <p:sldId id="1018" r:id="rId16"/>
    <p:sldId id="1019" r:id="rId17"/>
    <p:sldId id="968" r:id="rId18"/>
    <p:sldId id="1042" r:id="rId19"/>
    <p:sldId id="1046" r:id="rId20"/>
    <p:sldId id="1045" r:id="rId21"/>
    <p:sldId id="1038" r:id="rId22"/>
    <p:sldId id="1039" r:id="rId23"/>
    <p:sldId id="1040" r:id="rId24"/>
    <p:sldId id="969" r:id="rId25"/>
    <p:sldId id="1041" r:id="rId26"/>
    <p:sldId id="970" r:id="rId27"/>
    <p:sldId id="1020" r:id="rId28"/>
    <p:sldId id="1021" r:id="rId29"/>
    <p:sldId id="1035" r:id="rId30"/>
    <p:sldId id="1036" r:id="rId31"/>
    <p:sldId id="950" r:id="rId32"/>
    <p:sldId id="951" r:id="rId33"/>
    <p:sldId id="952" r:id="rId34"/>
    <p:sldId id="953" r:id="rId35"/>
    <p:sldId id="954" r:id="rId36"/>
    <p:sldId id="955" r:id="rId37"/>
    <p:sldId id="956" r:id="rId38"/>
    <p:sldId id="1022" r:id="rId39"/>
    <p:sldId id="1023" r:id="rId40"/>
    <p:sldId id="849" r:id="rId41"/>
    <p:sldId id="850" r:id="rId42"/>
    <p:sldId id="1007" r:id="rId43"/>
    <p:sldId id="1003" r:id="rId44"/>
    <p:sldId id="1006" r:id="rId45"/>
    <p:sldId id="1002" r:id="rId46"/>
    <p:sldId id="1047" r:id="rId47"/>
    <p:sldId id="1025" r:id="rId48"/>
    <p:sldId id="1026" r:id="rId49"/>
    <p:sldId id="1027" r:id="rId50"/>
    <p:sldId id="1028" r:id="rId51"/>
    <p:sldId id="1029" r:id="rId52"/>
    <p:sldId id="1030" r:id="rId53"/>
    <p:sldId id="1031" r:id="rId54"/>
    <p:sldId id="1032" r:id="rId55"/>
    <p:sldId id="1033" r:id="rId56"/>
    <p:sldId id="1034" r:id="rId57"/>
    <p:sldId id="851" r:id="rId58"/>
    <p:sldId id="852" r:id="rId59"/>
    <p:sldId id="854" r:id="rId60"/>
    <p:sldId id="912" r:id="rId61"/>
    <p:sldId id="971" r:id="rId62"/>
    <p:sldId id="972" r:id="rId63"/>
    <p:sldId id="853" r:id="rId64"/>
    <p:sldId id="925" r:id="rId65"/>
    <p:sldId id="914" r:id="rId66"/>
    <p:sldId id="913" r:id="rId67"/>
    <p:sldId id="945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3B47674B-61A2-49D9-A5F0-13F86B24E8DC}">
          <p14:sldIdLst>
            <p14:sldId id="256"/>
            <p14:sldId id="946"/>
          </p14:sldIdLst>
        </p14:section>
        <p14:section name="1. Volumes" id="{D01AD4CC-F146-4800-B6F3-EC451ACF7EC6}">
          <p14:sldIdLst>
            <p14:sldId id="1008"/>
            <p14:sldId id="1009"/>
            <p14:sldId id="1044"/>
            <p14:sldId id="1010"/>
            <p14:sldId id="1011"/>
            <p14:sldId id="1012"/>
            <p14:sldId id="1013"/>
            <p14:sldId id="1014"/>
            <p14:sldId id="1043"/>
            <p14:sldId id="1015"/>
            <p14:sldId id="1016"/>
            <p14:sldId id="1017"/>
          </p14:sldIdLst>
        </p14:section>
        <p14:section name="2. Security" id="{208F7572-D7CF-4B6C-ACFD-D10C2E4FF548}">
          <p14:sldIdLst>
            <p14:sldId id="1018"/>
            <p14:sldId id="1019"/>
            <p14:sldId id="968"/>
            <p14:sldId id="1042"/>
            <p14:sldId id="1046"/>
            <p14:sldId id="1045"/>
            <p14:sldId id="1038"/>
            <p14:sldId id="1039"/>
            <p14:sldId id="1040"/>
            <p14:sldId id="969"/>
            <p14:sldId id="1041"/>
            <p14:sldId id="970"/>
            <p14:sldId id="1020"/>
            <p14:sldId id="1021"/>
          </p14:sldIdLst>
        </p14:section>
        <p14:section name="3. Networking" id="{D74336F4-8C32-461C-9C83-2929BFF1227B}">
          <p14:sldIdLst>
            <p14:sldId id="1035"/>
            <p14:sldId id="1036"/>
            <p14:sldId id="950"/>
            <p14:sldId id="951"/>
            <p14:sldId id="952"/>
            <p14:sldId id="953"/>
            <p14:sldId id="954"/>
            <p14:sldId id="955"/>
            <p14:sldId id="956"/>
            <p14:sldId id="1022"/>
            <p14:sldId id="1023"/>
          </p14:sldIdLst>
        </p14:section>
        <p14:section name="4. Swarm" id="{7153670A-A2B8-4734-982E-F0C3DBACD7B4}">
          <p14:sldIdLst>
            <p14:sldId id="849"/>
            <p14:sldId id="850"/>
            <p14:sldId id="1007"/>
            <p14:sldId id="1003"/>
            <p14:sldId id="1006"/>
            <p14:sldId id="1002"/>
            <p14:sldId id="1047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851"/>
            <p14:sldId id="852"/>
          </p14:sldIdLst>
        </p14:section>
        <p14:section name="End Matter" id="{D921C509-DA59-41F6-82E6-AE610785A6B4}">
          <p14:sldIdLst>
            <p14:sldId id="854"/>
            <p14:sldId id="912"/>
            <p14:sldId id="971"/>
            <p14:sldId id="972"/>
            <p14:sldId id="853"/>
            <p14:sldId id="925"/>
            <p14:sldId id="914"/>
            <p14:sldId id="913"/>
            <p14:sldId id="9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4F6"/>
    <a:srgbClr val="2174FB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3" autoAdjust="0"/>
    <p:restoredTop sz="93646" autoAdjust="0"/>
  </p:normalViewPr>
  <p:slideViewPr>
    <p:cSldViewPr>
      <p:cViewPr varScale="1">
        <p:scale>
          <a:sx n="118" d="100"/>
          <a:sy n="118" d="100"/>
        </p:scale>
        <p:origin x="13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7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58"/>
    </p:cViewPr>
  </p:sorterViewPr>
  <p:notesViewPr>
    <p:cSldViewPr>
      <p:cViewPr varScale="1">
        <p:scale>
          <a:sx n="84" d="100"/>
          <a:sy n="84" d="100"/>
        </p:scale>
        <p:origin x="36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39.xml"/><Relationship Id="rId12" Type="http://schemas.openxmlformats.org/officeDocument/2006/relationships/slide" Target="slides/slide40.xml"/><Relationship Id="rId13" Type="http://schemas.openxmlformats.org/officeDocument/2006/relationships/slide" Target="slides/slide41.xml"/><Relationship Id="rId14" Type="http://schemas.openxmlformats.org/officeDocument/2006/relationships/slide" Target="slides/slide58.xml"/><Relationship Id="rId15" Type="http://schemas.openxmlformats.org/officeDocument/2006/relationships/slide" Target="slides/slide59.xml"/><Relationship Id="rId16" Type="http://schemas.openxmlformats.org/officeDocument/2006/relationships/slide" Target="slides/slide63.xml"/><Relationship Id="rId17" Type="http://schemas.openxmlformats.org/officeDocument/2006/relationships/slide" Target="slides/slide64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5" Type="http://schemas.openxmlformats.org/officeDocument/2006/relationships/slide" Target="slides/slide14.xml"/><Relationship Id="rId6" Type="http://schemas.openxmlformats.org/officeDocument/2006/relationships/slide" Target="slides/slide15.xml"/><Relationship Id="rId7" Type="http://schemas.openxmlformats.org/officeDocument/2006/relationships/slide" Target="slides/slide16.xml"/><Relationship Id="rId8" Type="http://schemas.openxmlformats.org/officeDocument/2006/relationships/slide" Target="slides/slide28.xml"/><Relationship Id="rId9" Type="http://schemas.openxmlformats.org/officeDocument/2006/relationships/slide" Target="slides/slide29.xml"/><Relationship Id="rId10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CAA5-0DE5-46A4-8E94-F5F50AD1781B}" type="datetimeFigureOut">
              <a:rPr lang="en-US" smtClean="0"/>
              <a:pPr/>
              <a:t>11/5/16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24548-D917-478E-B5F8-24D5AE7A4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3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24548-D917-478E-B5F8-24D5AE7A4FD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9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27EA-6E4A-4C34-BE89-D9FA967542F4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2670-8CF5-41A2-886E-A2BBCF4DFCE8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D10E6-A36A-4B0C-BED7-D055673A35A4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6F2-5545-471C-97F0-42DE1083C059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3789-47FE-47F9-8D35-F7A3C03304EA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5102-9AB8-4644-8D05-A6B58A96E12C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56CF-36E6-44C5-B996-A1EBC84C8C01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B15F-923E-458E-8D2E-7F10267C3C42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E281-230E-4839-B6CB-DFFAA0EED624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77BD-914C-4979-83CA-97955452E3B3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35FA-4479-4573-8B1B-C2F46CD33DB9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AD8D4B1-D8EA-49C3-A07E-25901A00FDCF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microsoft" TargetMode="External"/><Relationship Id="rId4" Type="http://schemas.openxmlformats.org/officeDocument/2006/relationships/hyperlink" Target="https://msdn.microsoft.com/en-us/virtualization/windowscontainers/docker/configure_docker_daemon" TargetMode="External"/><Relationship Id="rId5" Type="http://schemas.openxmlformats.org/officeDocument/2006/relationships/hyperlink" Target="https://azure.microsoft.com/en-us/services/container-service/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Foundation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467600" cy="1144632"/>
          </a:xfrm>
        </p:spPr>
        <p:txBody>
          <a:bodyPr/>
          <a:lstStyle/>
          <a:p>
            <a:r>
              <a:rPr lang="en-US" dirty="0" smtClean="0"/>
              <a:t>An in depth introduction to Docker and Containers</a:t>
            </a:r>
            <a:endParaRPr lang="en-US" dirty="0"/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2743200" cy="5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7315200" cy="807668"/>
          </a:xfrm>
        </p:spPr>
        <p:txBody>
          <a:bodyPr/>
          <a:lstStyle/>
          <a:p>
            <a:r>
              <a:rPr lang="en-US" dirty="0" smtClean="0"/>
              <a:t>Volumes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Containers can expose Docker managed host paths to other containers</a:t>
            </a:r>
          </a:p>
          <a:p>
            <a:r>
              <a:rPr lang="en-US" dirty="0" smtClean="0"/>
              <a:t>This allows containers to depend directly on other containers, not the underlying volume </a:t>
            </a:r>
          </a:p>
          <a:p>
            <a:r>
              <a:rPr lang="en-US" dirty="0" smtClean="0"/>
              <a:t>If </a:t>
            </a:r>
            <a:r>
              <a:rPr lang="en-US" dirty="0"/>
              <a:t>you have some persistent data that you want to share between containers, or want to use from non-persistent containers, it's best </a:t>
            </a:r>
            <a:r>
              <a:rPr lang="en-US" dirty="0" smtClean="0"/>
              <a:t>to:</a:t>
            </a:r>
          </a:p>
          <a:p>
            <a:pPr lvl="1"/>
            <a:r>
              <a:rPr lang="en-US" dirty="0" smtClean="0"/>
              <a:t>[Docker &lt;= 1.8] </a:t>
            </a: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/>
              <a:t>a named Data Volume Container, and then </a:t>
            </a:r>
            <a:r>
              <a:rPr lang="en-US" dirty="0" smtClean="0"/>
              <a:t>mount </a:t>
            </a:r>
            <a:r>
              <a:rPr lang="en-US" dirty="0"/>
              <a:t>the </a:t>
            </a:r>
            <a:r>
              <a:rPr lang="en-US" dirty="0" smtClean="0"/>
              <a:t>volumes from that container into other containers</a:t>
            </a:r>
          </a:p>
          <a:p>
            <a:pPr lvl="1"/>
            <a:r>
              <a:rPr lang="en-US" dirty="0"/>
              <a:t>[Docker </a:t>
            </a:r>
            <a:r>
              <a:rPr lang="en-US" dirty="0" smtClean="0"/>
              <a:t>&gt;= 1.9] </a:t>
            </a:r>
            <a:r>
              <a:rPr lang="en-US" dirty="0"/>
              <a:t>Create a named </a:t>
            </a:r>
            <a:r>
              <a:rPr lang="en-US" dirty="0" smtClean="0"/>
              <a:t>Volume, </a:t>
            </a:r>
            <a:r>
              <a:rPr lang="en-US" dirty="0"/>
              <a:t>and then </a:t>
            </a:r>
            <a:r>
              <a:rPr lang="en-US" dirty="0" smtClean="0"/>
              <a:t>mount </a:t>
            </a:r>
            <a:r>
              <a:rPr lang="en-US" dirty="0"/>
              <a:t>the </a:t>
            </a:r>
            <a:r>
              <a:rPr lang="en-US" dirty="0" smtClean="0"/>
              <a:t>named volume in other containers</a:t>
            </a:r>
            <a:endParaRPr lang="en-US" dirty="0"/>
          </a:p>
          <a:p>
            <a:r>
              <a:rPr lang="en-US" dirty="0" smtClean="0"/>
              <a:t>Data volume containers do not typically run applications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docker create -v /</a:t>
            </a:r>
            <a:r>
              <a:rPr lang="en-US" dirty="0" err="1"/>
              <a:t>dbdata</a:t>
            </a:r>
            <a:r>
              <a:rPr lang="en-US" dirty="0"/>
              <a:t> --name </a:t>
            </a:r>
            <a:r>
              <a:rPr lang="en-US" dirty="0" err="1"/>
              <a:t>dbdata</a:t>
            </a:r>
            <a:r>
              <a:rPr lang="en-US" dirty="0"/>
              <a:t> </a:t>
            </a:r>
            <a:r>
              <a:rPr lang="en-US" dirty="0" smtClean="0"/>
              <a:t>bobs/</a:t>
            </a:r>
            <a:r>
              <a:rPr lang="en-US" dirty="0" err="1" smtClean="0"/>
              <a:t>postgres</a:t>
            </a:r>
            <a:endParaRPr lang="en-US" dirty="0"/>
          </a:p>
          <a:p>
            <a:r>
              <a:rPr lang="en-US" dirty="0" smtClean="0">
                <a:solidFill>
                  <a:schemeClr val="tx2"/>
                </a:solidFill>
              </a:rPr>
              <a:t>--</a:t>
            </a:r>
            <a:r>
              <a:rPr lang="en-US" dirty="0">
                <a:solidFill>
                  <a:schemeClr val="tx2"/>
                </a:solidFill>
              </a:rPr>
              <a:t>volumes-from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Used to </a:t>
            </a:r>
            <a:r>
              <a:rPr lang="en-US" dirty="0"/>
              <a:t>mount </a:t>
            </a:r>
            <a:r>
              <a:rPr lang="en-US" dirty="0" smtClean="0"/>
              <a:t>a volume from one container in </a:t>
            </a:r>
            <a:r>
              <a:rPr lang="en-US" dirty="0"/>
              <a:t>another </a:t>
            </a:r>
            <a:r>
              <a:rPr lang="en-US" dirty="0" smtClean="0"/>
              <a:t>container</a:t>
            </a:r>
            <a:endParaRPr lang="en-US" dirty="0"/>
          </a:p>
          <a:p>
            <a:pPr lvl="1"/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docker run -d --volumes-from </a:t>
            </a:r>
            <a:r>
              <a:rPr lang="en-US" dirty="0" err="1"/>
              <a:t>dbdata</a:t>
            </a:r>
            <a:r>
              <a:rPr lang="en-US" dirty="0"/>
              <a:t> --name db1 </a:t>
            </a:r>
            <a:r>
              <a:rPr lang="en-US" dirty="0" smtClean="0"/>
              <a:t>bobs/</a:t>
            </a:r>
            <a:r>
              <a:rPr lang="en-US" dirty="0" err="1" smtClean="0"/>
              <a:t>postgres</a:t>
            </a:r>
            <a:endParaRPr lang="en-US" dirty="0"/>
          </a:p>
          <a:p>
            <a:pPr lvl="1"/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docker run -d --volumes-from </a:t>
            </a:r>
            <a:r>
              <a:rPr lang="en-US" dirty="0" err="1"/>
              <a:t>dbdata</a:t>
            </a:r>
            <a:r>
              <a:rPr lang="en-US" dirty="0"/>
              <a:t> --name db2 </a:t>
            </a:r>
            <a:r>
              <a:rPr lang="en-US" dirty="0" smtClean="0"/>
              <a:t>bobs/</a:t>
            </a:r>
            <a:r>
              <a:rPr lang="en-US" dirty="0" err="1" smtClean="0"/>
              <a:t>postgres</a:t>
            </a:r>
            <a:endParaRPr lang="en-US" dirty="0"/>
          </a:p>
          <a:p>
            <a:pPr lvl="1"/>
            <a:r>
              <a:rPr lang="en-US" dirty="0"/>
              <a:t>You can use multiple --volumes-from parameters to bring together multiple data volumes from multiple </a:t>
            </a:r>
            <a:r>
              <a:rPr lang="en-US" dirty="0" smtClean="0"/>
              <a:t>containers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can also </a:t>
            </a:r>
            <a:r>
              <a:rPr lang="en-US" dirty="0" smtClean="0"/>
              <a:t>mount a volume from a container, which in turn was mounted from another container</a:t>
            </a:r>
            <a:endParaRPr lang="en-US" dirty="0"/>
          </a:p>
          <a:p>
            <a:pPr lvl="1"/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docker run -d --name db3 --volumes-from db1 </a:t>
            </a:r>
            <a:r>
              <a:rPr lang="en-US" dirty="0" smtClean="0"/>
              <a:t>bobs/</a:t>
            </a:r>
            <a:r>
              <a:rPr lang="en-US" dirty="0" err="1" smtClean="0"/>
              <a:t>postgres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4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09102"/>
            <a:ext cx="7315200" cy="1154097"/>
          </a:xfrm>
        </p:spPr>
        <p:txBody>
          <a:bodyPr/>
          <a:lstStyle/>
          <a:p>
            <a:r>
              <a:rPr lang="en-US" dirty="0" smtClean="0"/>
              <a:t>Removing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769833"/>
            <a:ext cx="7467600" cy="3539527"/>
          </a:xfrm>
        </p:spPr>
        <p:txBody>
          <a:bodyPr/>
          <a:lstStyle/>
          <a:p>
            <a:r>
              <a:rPr lang="en-US" dirty="0"/>
              <a:t>If you remove containers that mount </a:t>
            </a:r>
            <a:r>
              <a:rPr lang="en-US" dirty="0" smtClean="0"/>
              <a:t>volumes the </a:t>
            </a:r>
            <a:r>
              <a:rPr lang="en-US" dirty="0"/>
              <a:t>volumes will not be deleted</a:t>
            </a:r>
          </a:p>
          <a:p>
            <a:pPr lvl="1"/>
            <a:r>
              <a:rPr lang="en-US" dirty="0"/>
              <a:t>To delete the volume from disk, you must explicitly call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rm</a:t>
            </a:r>
            <a:r>
              <a:rPr lang="en-US" dirty="0">
                <a:solidFill>
                  <a:schemeClr val="tx2"/>
                </a:solidFill>
              </a:rPr>
              <a:t> -v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against </a:t>
            </a:r>
            <a:r>
              <a:rPr lang="en-US" dirty="0"/>
              <a:t>the last container with a reference to the volume</a:t>
            </a:r>
          </a:p>
          <a:p>
            <a:r>
              <a:rPr lang="en-US" dirty="0" smtClean="0"/>
              <a:t>Alternatively the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volume </a:t>
            </a:r>
            <a:r>
              <a:rPr lang="en-US" dirty="0" err="1" smtClean="0">
                <a:solidFill>
                  <a:schemeClr val="tx2"/>
                </a:solidFill>
              </a:rPr>
              <a:t>rm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command can be used to remove  volumes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0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4953000" cy="12751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Container Volumes (pre </a:t>
            </a:r>
            <a:r>
              <a:rPr lang="en-US" dirty="0" err="1" smtClean="0"/>
              <a:t>docker</a:t>
            </a:r>
            <a:r>
              <a:rPr lang="en-US" dirty="0" smtClean="0"/>
              <a:t> 1.9)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7315200" cy="371849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Data Containers are a design pattern wherein data volumes are owned by data containers</a:t>
            </a:r>
          </a:p>
          <a:p>
            <a:pPr lvl="1"/>
            <a:r>
              <a:rPr lang="en-US" dirty="0" smtClean="0"/>
              <a:t>Post Docker v1.9 Data Containers are no longer necessary, volumes can now be managed independently of containers using the </a:t>
            </a:r>
            <a:r>
              <a:rPr lang="en-US" dirty="0" err="1" smtClean="0"/>
              <a:t>docker</a:t>
            </a:r>
            <a:r>
              <a:rPr lang="en-US" dirty="0" smtClean="0"/>
              <a:t> volume command</a:t>
            </a:r>
          </a:p>
          <a:p>
            <a:pPr lvl="1"/>
            <a:r>
              <a:rPr lang="en-US" dirty="0" smtClean="0"/>
              <a:t>Older versions of Docker still widely use (and benefit from) the data container pattern</a:t>
            </a:r>
          </a:p>
          <a:p>
            <a:r>
              <a:rPr lang="en-US" dirty="0" smtClean="0"/>
              <a:t>Data containers run no process</a:t>
            </a:r>
          </a:p>
          <a:p>
            <a:pPr lvl="1"/>
            <a:r>
              <a:rPr lang="en-US" dirty="0"/>
              <a:t>$ docker </a:t>
            </a:r>
            <a:r>
              <a:rPr lang="en-US" dirty="0" smtClean="0"/>
              <a:t>create -</a:t>
            </a:r>
            <a:r>
              <a:rPr lang="en-US" dirty="0"/>
              <a:t>v ~/data:/</a:t>
            </a:r>
            <a:r>
              <a:rPr lang="en-US" dirty="0" err="1"/>
              <a:t>webdata</a:t>
            </a:r>
            <a:r>
              <a:rPr lang="en-US" dirty="0"/>
              <a:t> --name="</a:t>
            </a:r>
            <a:r>
              <a:rPr lang="en-US" dirty="0" err="1" smtClean="0"/>
              <a:t>webdata</a:t>
            </a:r>
            <a:r>
              <a:rPr lang="en-US" dirty="0" smtClean="0"/>
              <a:t>“ ubuntu:14.04</a:t>
            </a:r>
          </a:p>
          <a:p>
            <a:pPr lvl="1"/>
            <a:r>
              <a:rPr lang="en-US" dirty="0" smtClean="0"/>
              <a:t>$ docker </a:t>
            </a:r>
            <a:r>
              <a:rPr lang="en-US" dirty="0"/>
              <a:t>run -d --volumes-from </a:t>
            </a:r>
            <a:r>
              <a:rPr lang="en-US" dirty="0" err="1" smtClean="0"/>
              <a:t>webdata</a:t>
            </a:r>
            <a:r>
              <a:rPr lang="en-US" dirty="0" smtClean="0"/>
              <a:t> </a:t>
            </a:r>
            <a:r>
              <a:rPr lang="en-US" dirty="0"/>
              <a:t>--name db1 bobs/</a:t>
            </a:r>
            <a:r>
              <a:rPr lang="en-US" dirty="0" err="1"/>
              <a:t>postgres</a:t>
            </a:r>
            <a:endParaRPr lang="en-US" dirty="0" smtClean="0"/>
          </a:p>
          <a:p>
            <a:r>
              <a:rPr lang="en-US" dirty="0" smtClean="0"/>
              <a:t>Data Containers exist to own volumes</a:t>
            </a:r>
          </a:p>
          <a:p>
            <a:r>
              <a:rPr lang="en-US" dirty="0" smtClean="0"/>
              <a:t>Related containers then use “--volumes-from” to mount volumes held by the data container</a:t>
            </a:r>
          </a:p>
          <a:p>
            <a:r>
              <a:rPr lang="en-US" dirty="0" smtClean="0"/>
              <a:t>A range of operational containers can perform independent tasks in this way</a:t>
            </a:r>
          </a:p>
          <a:p>
            <a:pPr lvl="1"/>
            <a:r>
              <a:rPr lang="en-US" dirty="0" smtClean="0"/>
              <a:t>User facing applications</a:t>
            </a:r>
          </a:p>
          <a:p>
            <a:pPr lvl="1"/>
            <a:r>
              <a:rPr lang="en-US" dirty="0" smtClean="0"/>
              <a:t>Backups</a:t>
            </a:r>
          </a:p>
          <a:p>
            <a:pPr lvl="1"/>
            <a:r>
              <a:rPr lang="en-US" dirty="0" smtClean="0"/>
              <a:t>Log processing</a:t>
            </a:r>
          </a:p>
          <a:p>
            <a:pPr lvl="1"/>
            <a:r>
              <a:rPr lang="en-US" dirty="0" smtClean="0"/>
              <a:t>Big data jobs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Flowchart: Magnetic Disk 6"/>
          <p:cNvSpPr/>
          <p:nvPr/>
        </p:nvSpPr>
        <p:spPr>
          <a:xfrm>
            <a:off x="1143000" y="5715000"/>
            <a:ext cx="1981200" cy="1066800"/>
          </a:xfrm>
          <a:prstGeom prst="flowChartMagneticDisk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Volume</a:t>
            </a:r>
          </a:p>
          <a:p>
            <a:pPr algn="ctr"/>
            <a:r>
              <a:rPr lang="en-US" dirty="0" smtClean="0"/>
              <a:t>~/data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69734" y="5396916"/>
            <a:ext cx="1752600" cy="77528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Container</a:t>
            </a:r>
          </a:p>
          <a:p>
            <a:pPr algn="ctr"/>
            <a:r>
              <a:rPr lang="en-US" dirty="0" err="1" smtClean="0"/>
              <a:t>webdata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04800" y="5181600"/>
            <a:ext cx="84582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9785" y="5255485"/>
            <a:ext cx="152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Not Running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39785" y="4691879"/>
            <a:ext cx="152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Running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2"/>
            <a:endCxn id="6" idx="0"/>
          </p:cNvCxnSpPr>
          <p:nvPr/>
        </p:nvCxnSpPr>
        <p:spPr>
          <a:xfrm flipH="1">
            <a:off x="3746034" y="4691879"/>
            <a:ext cx="1626066" cy="7050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38400" y="4114800"/>
            <a:ext cx="1752600" cy="6907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Container</a:t>
            </a:r>
          </a:p>
          <a:p>
            <a:pPr algn="ctr"/>
            <a:r>
              <a:rPr lang="en-US" dirty="0" smtClean="0"/>
              <a:t>db1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5" idx="2"/>
            <a:endCxn id="6" idx="0"/>
          </p:cNvCxnSpPr>
          <p:nvPr/>
        </p:nvCxnSpPr>
        <p:spPr>
          <a:xfrm>
            <a:off x="3314700" y="4805527"/>
            <a:ext cx="431334" cy="5913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00600" y="5689557"/>
            <a:ext cx="4191000" cy="89255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Running containers are isolated from the underlying volume mount path and can come and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Data containers manage the actual location of the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95800" y="3987378"/>
            <a:ext cx="1752600" cy="7045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Container</a:t>
            </a:r>
          </a:p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1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0134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5999"/>
            <a:ext cx="7620000" cy="4023361"/>
          </a:xfrm>
        </p:spPr>
        <p:txBody>
          <a:bodyPr>
            <a:normAutofit/>
          </a:bodyPr>
          <a:lstStyle/>
          <a:p>
            <a:r>
              <a:rPr lang="en-US" dirty="0" smtClean="0"/>
              <a:t>Volumes are storage mounted from outside of a container bypassing the container union filesystem and with an independent lifespan</a:t>
            </a:r>
            <a:endParaRPr lang="en-US" dirty="0"/>
          </a:p>
          <a:p>
            <a:r>
              <a:rPr lang="en-US" dirty="0" smtClean="0"/>
              <a:t>Volumes can be created with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volume create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run -v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Dockerfile</a:t>
            </a:r>
            <a:r>
              <a:rPr lang="en-US" dirty="0" smtClean="0"/>
              <a:t> VOLUME instruction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/>
              <a:t>docker</a:t>
            </a:r>
            <a:r>
              <a:rPr lang="en-US" dirty="0"/>
              <a:t> volume </a:t>
            </a:r>
            <a:r>
              <a:rPr lang="en-US" dirty="0" smtClean="0"/>
              <a:t>command allows you to create, list, remove and inspect volumes</a:t>
            </a:r>
            <a:endParaRPr lang="en-US" dirty="0"/>
          </a:p>
          <a:p>
            <a:r>
              <a:rPr lang="en-US" dirty="0" smtClean="0"/>
              <a:t>The --volumes-from switch allows one container to mount the volumes from another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0"/>
            <a:ext cx="5270238" cy="1077897"/>
          </a:xfrm>
        </p:spPr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429000"/>
            <a:ext cx="6807376" cy="990601"/>
          </a:xfrm>
        </p:spPr>
        <p:txBody>
          <a:bodyPr/>
          <a:lstStyle/>
          <a:p>
            <a:r>
              <a:rPr lang="en-US" dirty="0" smtClean="0"/>
              <a:t>Working with Volumes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8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 smtClean="0"/>
              <a:t>: Security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</a:t>
            </a:r>
            <a:r>
              <a:rPr lang="en-US" dirty="0" smtClean="0"/>
              <a:t>2013-2016, </a:t>
            </a:r>
            <a:r>
              <a:rPr lang="en-US" dirty="0" smtClean="0"/>
              <a:t>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Explain the nature and use of Linux Capabilities with Docker</a:t>
            </a:r>
          </a:p>
          <a:p>
            <a:r>
              <a:rPr lang="en-US" dirty="0" smtClean="0"/>
              <a:t>Describe the benefits and dangers of –privileged</a:t>
            </a:r>
          </a:p>
          <a:p>
            <a:r>
              <a:rPr lang="en-US" dirty="0" smtClean="0"/>
              <a:t>List the container device options</a:t>
            </a:r>
          </a:p>
          <a:p>
            <a:r>
              <a:rPr lang="en-US" dirty="0" smtClean="0"/>
              <a:t>Explore the </a:t>
            </a:r>
            <a:r>
              <a:rPr lang="en-US" dirty="0" smtClean="0"/>
              <a:t>Docker </a:t>
            </a:r>
            <a:r>
              <a:rPr lang="en-US" dirty="0" smtClean="0"/>
              <a:t>--</a:t>
            </a:r>
            <a:r>
              <a:rPr lang="en-US" dirty="0" smtClean="0"/>
              <a:t>security-opt </a:t>
            </a:r>
            <a:r>
              <a:rPr lang="en-US" dirty="0" smtClean="0"/>
              <a:t>systems supported</a:t>
            </a:r>
          </a:p>
          <a:p>
            <a:r>
              <a:rPr lang="en-US" dirty="0" smtClean="0"/>
              <a:t>Understand user </a:t>
            </a:r>
            <a:r>
              <a:rPr lang="en-US" dirty="0" smtClean="0"/>
              <a:t>namespaces</a:t>
            </a:r>
            <a:endParaRPr lang="en-US" dirty="0" smtClean="0"/>
          </a:p>
          <a:p>
            <a:r>
              <a:rPr lang="en-US" dirty="0" smtClean="0"/>
              <a:t>Discuss security best practices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4"/>
            <a:ext cx="7315200" cy="727925"/>
          </a:xfrm>
        </p:spPr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0087"/>
            <a:ext cx="5245612" cy="5776892"/>
          </a:xfrm>
        </p:spPr>
        <p:txBody>
          <a:bodyPr>
            <a:normAutofit/>
          </a:bodyPr>
          <a:lstStyle/>
          <a:p>
            <a:pPr marL="228600" lvl="1"/>
            <a:r>
              <a:rPr lang="en-US" dirty="0"/>
              <a:t>The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run </a:t>
            </a:r>
            <a:r>
              <a:rPr lang="en-US" dirty="0" smtClean="0"/>
              <a:t>command </a:t>
            </a:r>
            <a:r>
              <a:rPr lang="en-US" dirty="0"/>
              <a:t>offers several security related switches</a:t>
            </a:r>
          </a:p>
          <a:p>
            <a:pPr marL="411480" lvl="2"/>
            <a:r>
              <a:rPr lang="en-US" dirty="0"/>
              <a:t>--privileged </a:t>
            </a:r>
          </a:p>
          <a:p>
            <a:pPr marL="640080" lvl="3"/>
            <a:r>
              <a:rPr lang="en-US" dirty="0"/>
              <a:t>Grants all capabilities inside a container (no whitelist) </a:t>
            </a:r>
          </a:p>
          <a:p>
            <a:pPr marL="640080" lvl="3"/>
            <a:r>
              <a:rPr lang="en-US" dirty="0"/>
              <a:t>Not recommended for production </a:t>
            </a:r>
            <a:r>
              <a:rPr lang="en-US" dirty="0" smtClean="0"/>
              <a:t>(container processes run as if directly on the host)</a:t>
            </a:r>
            <a:endParaRPr lang="en-US" dirty="0"/>
          </a:p>
          <a:p>
            <a:pPr marL="411480" lvl="2"/>
            <a:r>
              <a:rPr lang="en-US" dirty="0"/>
              <a:t>--cap-add   &amp;   --cap-drop  (v1.2)</a:t>
            </a:r>
          </a:p>
          <a:p>
            <a:pPr marL="640080" lvl="3"/>
            <a:r>
              <a:rPr lang="en-US" dirty="0" smtClean="0"/>
              <a:t>Linux Capabilities </a:t>
            </a:r>
            <a:r>
              <a:rPr lang="en-US" dirty="0"/>
              <a:t>turn the binary "root/non-root" dichotomy into a fine-grained access control </a:t>
            </a:r>
            <a:r>
              <a:rPr lang="en-US" dirty="0" smtClean="0"/>
              <a:t>system</a:t>
            </a:r>
          </a:p>
          <a:p>
            <a:pPr marL="640080" lvl="3"/>
            <a:r>
              <a:rPr lang="en-US" dirty="0" smtClean="0"/>
              <a:t>Containers </a:t>
            </a:r>
            <a:r>
              <a:rPr lang="en-US" dirty="0"/>
              <a:t>can </a:t>
            </a:r>
            <a:r>
              <a:rPr lang="en-US" dirty="0" smtClean="0"/>
              <a:t>be </a:t>
            </a:r>
            <a:r>
              <a:rPr lang="en-US" dirty="0"/>
              <a:t>given complete capabilities or they can </a:t>
            </a:r>
            <a:r>
              <a:rPr lang="en-US" dirty="0" smtClean="0"/>
              <a:t>follow </a:t>
            </a:r>
            <a:r>
              <a:rPr lang="en-US" dirty="0"/>
              <a:t>a whitelist of allowed capabilities </a:t>
            </a:r>
            <a:endParaRPr lang="en-US" dirty="0" smtClean="0"/>
          </a:p>
          <a:p>
            <a:pPr marL="640080" lvl="3"/>
            <a:r>
              <a:rPr lang="en-US" dirty="0" smtClean="0"/>
              <a:t>--cap-add/drop give </a:t>
            </a:r>
            <a:r>
              <a:rPr lang="en-US" dirty="0"/>
              <a:t>you fine grain control over </a:t>
            </a:r>
            <a:r>
              <a:rPr lang="en-US" dirty="0" smtClean="0"/>
              <a:t>Linux Capabilities granted </a:t>
            </a:r>
            <a:r>
              <a:rPr lang="en-US" dirty="0"/>
              <a:t>to a particular </a:t>
            </a:r>
            <a:r>
              <a:rPr lang="en-US" dirty="0" smtClean="0"/>
              <a:t>container</a:t>
            </a:r>
            <a:endParaRPr lang="en-US" dirty="0"/>
          </a:p>
          <a:p>
            <a:pPr marL="640080" lvl="3"/>
            <a:r>
              <a:rPr lang="en-US" dirty="0" smtClean="0"/>
              <a:t>Examples</a:t>
            </a:r>
            <a:r>
              <a:rPr lang="en-US" dirty="0"/>
              <a:t>:</a:t>
            </a:r>
          </a:p>
          <a:p>
            <a:pPr marL="868680" lvl="4"/>
            <a:r>
              <a:rPr lang="en-US" dirty="0" smtClean="0"/>
              <a:t>docker </a:t>
            </a:r>
            <a:r>
              <a:rPr lang="en-US" dirty="0"/>
              <a:t>run --cap-add=NET_ADMIN </a:t>
            </a:r>
            <a:r>
              <a:rPr lang="en-US" dirty="0" err="1"/>
              <a:t>ubuntu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 -c "</a:t>
            </a:r>
            <a:r>
              <a:rPr lang="en-US" dirty="0" err="1"/>
              <a:t>ip</a:t>
            </a:r>
            <a:r>
              <a:rPr lang="en-US" dirty="0"/>
              <a:t> link eth0 down"</a:t>
            </a:r>
          </a:p>
          <a:p>
            <a:pPr marL="868680" lvl="4"/>
            <a:r>
              <a:rPr lang="en-US" dirty="0" smtClean="0"/>
              <a:t>docker </a:t>
            </a:r>
            <a:r>
              <a:rPr lang="en-US" dirty="0"/>
              <a:t>run --cap-drop=CHOWN ...</a:t>
            </a:r>
          </a:p>
          <a:p>
            <a:pPr marL="868680" lvl="4"/>
            <a:r>
              <a:rPr lang="en-US" dirty="0" smtClean="0"/>
              <a:t>docker </a:t>
            </a:r>
            <a:r>
              <a:rPr lang="en-US" dirty="0"/>
              <a:t>run --cap-add=ALL --cap-drop=MKNOD </a:t>
            </a:r>
            <a:r>
              <a:rPr lang="en-US" dirty="0" smtClean="0"/>
              <a:t>...</a:t>
            </a:r>
          </a:p>
          <a:p>
            <a:pPr marL="640080" lvl="3"/>
            <a:r>
              <a:rPr lang="en-US" dirty="0" smtClean="0"/>
              <a:t>Linux </a:t>
            </a:r>
            <a:r>
              <a:rPr lang="en-US" dirty="0"/>
              <a:t>Capabilities documentation: http://</a:t>
            </a:r>
            <a:r>
              <a:rPr lang="en-US" dirty="0" smtClean="0"/>
              <a:t>man7.org/linux/man-pages/man7/capabilities.7.html</a:t>
            </a:r>
          </a:p>
          <a:p>
            <a:pPr marL="868680" lvl="4"/>
            <a:r>
              <a:rPr lang="en-US" dirty="0" smtClean="0"/>
              <a:t>There are currently 38 separate capabilities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212" y="1276721"/>
            <a:ext cx="3590841" cy="547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7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2195"/>
            <a:ext cx="7315200" cy="994606"/>
          </a:xfrm>
        </p:spPr>
        <p:txBody>
          <a:bodyPr/>
          <a:lstStyle/>
          <a:p>
            <a:r>
              <a:rPr lang="en-US" dirty="0" smtClean="0"/>
              <a:t>Default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1"/>
            <a:ext cx="4715487" cy="1295399"/>
          </a:xfrm>
        </p:spPr>
        <p:txBody>
          <a:bodyPr>
            <a:normAutofit/>
          </a:bodyPr>
          <a:lstStyle/>
          <a:p>
            <a:r>
              <a:rPr lang="en-US" dirty="0" smtClean="0"/>
              <a:t>Default Capabilities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github.com/docker/docker/blob/master/oci/defaults_linux.go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96200" y="100158"/>
            <a:ext cx="1319890" cy="448639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8" y="2286000"/>
            <a:ext cx="3152604" cy="44510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91" y="100158"/>
            <a:ext cx="2633781" cy="6701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3733800"/>
            <a:ext cx="1088032" cy="116955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Docker Linux Capability defaults (White List)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023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65527"/>
            <a:ext cx="7315200" cy="1154097"/>
          </a:xfrm>
        </p:spPr>
        <p:txBody>
          <a:bodyPr/>
          <a:lstStyle/>
          <a:p>
            <a:r>
              <a:rPr lang="en-US" dirty="0" smtClean="0"/>
              <a:t>Displaying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5395"/>
            <a:ext cx="8153400" cy="608205"/>
          </a:xfrm>
        </p:spPr>
        <p:txBody>
          <a:bodyPr/>
          <a:lstStyle/>
          <a:p>
            <a:r>
              <a:rPr lang="en-US" i="1" dirty="0" err="1"/>
              <a:t>c</a:t>
            </a:r>
            <a:r>
              <a:rPr lang="en-US" i="1" dirty="0" err="1" smtClean="0"/>
              <a:t>apsh</a:t>
            </a:r>
            <a:r>
              <a:rPr lang="en-US" dirty="0" smtClean="0"/>
              <a:t> can be used to display and change capabilities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" y="2170701"/>
            <a:ext cx="8991600" cy="46166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</a:t>
            </a:r>
            <a:r>
              <a:rPr lang="en-US" sz="1400" dirty="0" err="1">
                <a:latin typeface="Consolas" panose="020B0609020204030204" pitchFamily="49" charset="0"/>
              </a:rPr>
              <a:t>capsh</a:t>
            </a:r>
            <a:r>
              <a:rPr lang="en-US" sz="1400" dirty="0">
                <a:latin typeface="Consolas" panose="020B0609020204030204" pitchFamily="49" charset="0"/>
              </a:rPr>
              <a:t> --print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Current: =</a:t>
            </a:r>
          </a:p>
          <a:p>
            <a:r>
              <a:rPr lang="en-US" sz="1400" dirty="0" smtClean="0">
                <a:latin typeface="Consolas" panose="020B0609020204030204" pitchFamily="49" charset="0"/>
              </a:rPr>
              <a:t>…</a:t>
            </a:r>
          </a:p>
          <a:p>
            <a:endParaRPr lang="en-US" sz="1400" dirty="0" smtClean="0"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latin typeface="Consolas" panose="020B0609020204030204" pitchFamily="49" charset="0"/>
              </a:rPr>
              <a:t>root@ubuntu</a:t>
            </a:r>
            <a:r>
              <a:rPr lang="en-US" sz="1400" dirty="0">
                <a:latin typeface="Consolas" panose="020B0609020204030204" pitchFamily="49" charset="0"/>
              </a:rPr>
              <a:t>:/# </a:t>
            </a:r>
            <a:r>
              <a:rPr lang="en-US" sz="1400" dirty="0" err="1">
                <a:latin typeface="Consolas" panose="020B0609020204030204" pitchFamily="49" charset="0"/>
              </a:rPr>
              <a:t>capsh</a:t>
            </a:r>
            <a:r>
              <a:rPr lang="en-US" sz="1400" dirty="0">
                <a:latin typeface="Consolas" panose="020B0609020204030204" pitchFamily="49" charset="0"/>
              </a:rPr>
              <a:t> --print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Current: = </a:t>
            </a:r>
            <a:r>
              <a:rPr lang="en-US" sz="1400" dirty="0" err="1">
                <a:latin typeface="Consolas" panose="020B0609020204030204" pitchFamily="49" charset="0"/>
              </a:rPr>
              <a:t>cap_chown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cap_dac_override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cap_fowner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cap_fsetid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cap_kill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cap_setgid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cap_setuid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cap_setpcap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cap_net_bind_service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cap_net_admin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cap_net_raw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cap_sys_chroot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cap_mknod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cap_audit_write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cap_setfcap+eip</a:t>
            </a:r>
            <a:endParaRPr lang="en-US" sz="1400" dirty="0" smtClean="0">
              <a:latin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</a:rPr>
              <a:t>…</a:t>
            </a:r>
          </a:p>
          <a:p>
            <a:endParaRPr lang="en-US" sz="1400" dirty="0" smtClean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capsh</a:t>
            </a:r>
            <a:r>
              <a:rPr lang="en-US" sz="1400" dirty="0">
                <a:latin typeface="Consolas" panose="020B0609020204030204" pitchFamily="49" charset="0"/>
              </a:rPr>
              <a:t> --print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] password for user: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Current: = </a:t>
            </a:r>
            <a:r>
              <a:rPr lang="en-US" sz="1400" dirty="0" err="1">
                <a:latin typeface="Consolas" panose="020B0609020204030204" pitchFamily="49" charset="0"/>
              </a:rPr>
              <a:t>cap_chown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cap_dac_override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cap_dac_read_search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cap_fowner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cap_fsetid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cap_kill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cap_setgid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cap_setuid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cap_setpcap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cap_linux_immutable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cap_net_bind_service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cap_net_broadcast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cap_net_admin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cap_net_raw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cap_ipc_lock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cap_ipc_owner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cap_sys_module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cap_sys_rawio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cap_sys_chroot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cap_sys_ptrace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cap_sys_pacct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cap_sys_admin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cap_sys_boot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cap_sys_nice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cap_sys_resource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cap_sys_time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cap_sys_tty_config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cap_mknod,cap_lease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cap_audit_write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cap_audit_control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cap_setfcap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cap_mac_override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cap_mac_admin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cap_syslog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cap_wake_alarm</a:t>
            </a:r>
            <a:r>
              <a:rPr lang="en-US" sz="1400" dirty="0" smtClean="0"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</a:rPr>
              <a:t>cap_block_suspend</a:t>
            </a:r>
            <a:r>
              <a:rPr lang="en-US" sz="1400" dirty="0" smtClean="0">
                <a:latin typeface="Consolas" panose="020B0609020204030204" pitchFamily="49" charset="0"/>
              </a:rPr>
              <a:t>, 37+ep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4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276600"/>
            <a:ext cx="7162800" cy="2804160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dirty="0" smtClean="0"/>
              <a:t>Volumes</a:t>
            </a:r>
            <a:endParaRPr lang="en-US" dirty="0"/>
          </a:p>
          <a:p>
            <a:pPr marL="502920" indent="-457200">
              <a:buFont typeface="+mj-lt"/>
              <a:buAutoNum type="arabicPeriod"/>
            </a:pPr>
            <a:r>
              <a:rPr lang="en-US" dirty="0" smtClean="0"/>
              <a:t>Security</a:t>
            </a:r>
            <a:endParaRPr lang="en-US" dirty="0"/>
          </a:p>
          <a:p>
            <a:pPr marL="502920" indent="-457200">
              <a:buFont typeface="+mj-lt"/>
              <a:buAutoNum type="arabicPeriod"/>
            </a:pPr>
            <a:r>
              <a:rPr lang="en-US" dirty="0" smtClean="0"/>
              <a:t>Networking</a:t>
            </a:r>
            <a:endParaRPr lang="en-US" dirty="0"/>
          </a:p>
          <a:p>
            <a:pPr marL="502920" indent="-457200">
              <a:buFont typeface="+mj-lt"/>
              <a:buAutoNum type="arabicPeriod"/>
            </a:pPr>
            <a:r>
              <a:rPr lang="en-US" dirty="0" smtClean="0"/>
              <a:t>Swarm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983111" y="838200"/>
            <a:ext cx="2246489" cy="301227"/>
          </a:xfrm>
        </p:spPr>
        <p:txBody>
          <a:bodyPr/>
          <a:lstStyle/>
          <a:p>
            <a:pPr algn="r"/>
            <a:r>
              <a:rPr lang="en-US" dirty="0"/>
              <a:t>Copyright 2013-2016, RX-M LLC</a:t>
            </a:r>
          </a:p>
          <a:p>
            <a:pPr algn="r"/>
            <a:r>
              <a:rPr lang="en-US" dirty="0" smtClean="0"/>
              <a:t>all </a:t>
            </a:r>
            <a:r>
              <a:rPr lang="en-US" dirty="0" smtClean="0"/>
              <a:t>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AE55-7CCA-47E3-92F9-1680A267B0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5"/>
            <a:ext cx="7315200" cy="791776"/>
          </a:xfrm>
        </p:spPr>
        <p:txBody>
          <a:bodyPr/>
          <a:lstStyle/>
          <a:p>
            <a:r>
              <a:rPr lang="en-US" dirty="0" smtClean="0"/>
              <a:t>Container Value Add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29191" y="142586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22012"/>
            <a:ext cx="8108703" cy="58972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15826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2721"/>
            <a:ext cx="7315200" cy="727925"/>
          </a:xfrm>
        </p:spPr>
        <p:txBody>
          <a:bodyPr/>
          <a:lstStyle/>
          <a:p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0609"/>
            <a:ext cx="8153400" cy="2556991"/>
          </a:xfrm>
        </p:spPr>
        <p:txBody>
          <a:bodyPr>
            <a:normAutofit/>
          </a:bodyPr>
          <a:lstStyle/>
          <a:p>
            <a:pPr marL="228600" lvl="1"/>
            <a:r>
              <a:rPr lang="en-US" dirty="0" smtClean="0"/>
              <a:t>Containers have a minimal set of devices by default</a:t>
            </a:r>
          </a:p>
          <a:p>
            <a:pPr marL="228600" lvl="1"/>
            <a:r>
              <a:rPr lang="en-US" dirty="0" smtClean="0"/>
              <a:t>Other needed devices from the host can be mapped into a container</a:t>
            </a:r>
          </a:p>
          <a:p>
            <a:pPr marL="411480" lvl="2"/>
            <a:r>
              <a:rPr lang="en-US" dirty="0" smtClean="0"/>
              <a:t>You can use devices in privileged containers by bind mounting them ( with `-v`)</a:t>
            </a:r>
          </a:p>
          <a:p>
            <a:pPr marL="411480" lvl="2"/>
            <a:r>
              <a:rPr lang="en-US" dirty="0" smtClean="0"/>
              <a:t>A better option may be </a:t>
            </a:r>
            <a:r>
              <a:rPr lang="en-US" dirty="0" smtClean="0">
                <a:solidFill>
                  <a:schemeClr val="tx2"/>
                </a:solidFill>
              </a:rPr>
              <a:t>--device </a:t>
            </a:r>
            <a:r>
              <a:rPr lang="en-US" dirty="0" smtClean="0"/>
              <a:t>(v1.2)</a:t>
            </a:r>
          </a:p>
          <a:p>
            <a:pPr marL="640080" lvl="3"/>
            <a:r>
              <a:rPr lang="en-US" dirty="0" smtClean="0"/>
              <a:t>The --device flag lets you use a device without --privileged</a:t>
            </a:r>
          </a:p>
          <a:p>
            <a:pPr marL="640080" lvl="3"/>
            <a:r>
              <a:rPr lang="en-US" dirty="0" smtClean="0"/>
              <a:t>Examples:</a:t>
            </a:r>
          </a:p>
          <a:p>
            <a:pPr marL="868680" lvl="4"/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docker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 run --device=/dev/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snd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:/dev/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snd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</a:rPr>
              <a:t> ...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29000"/>
            <a:ext cx="6467475" cy="31088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7314415" y="2881741"/>
            <a:ext cx="1554868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console device is created by the run -t switch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86400" y="3657600"/>
            <a:ext cx="1828015" cy="244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0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96925"/>
            <a:ext cx="5105400" cy="727925"/>
          </a:xfrm>
        </p:spPr>
        <p:txBody>
          <a:bodyPr/>
          <a:lstStyle/>
          <a:p>
            <a:r>
              <a:rPr lang="en-US" dirty="0" smtClean="0"/>
              <a:t>Security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599"/>
            <a:ext cx="2286000" cy="6196595"/>
          </a:xfrm>
        </p:spPr>
        <p:txBody>
          <a:bodyPr>
            <a:normAutofit fontScale="77500" lnSpcReduction="20000"/>
          </a:bodyPr>
          <a:lstStyle/>
          <a:p>
            <a:pPr marL="228600" lvl="1"/>
            <a:r>
              <a:rPr lang="en-US" dirty="0" smtClean="0"/>
              <a:t>--security-opt  (v1.3)</a:t>
            </a:r>
          </a:p>
          <a:p>
            <a:pPr marL="411480" lvl="2"/>
            <a:r>
              <a:rPr lang="en-US" dirty="0" smtClean="0"/>
              <a:t>Sets custom </a:t>
            </a:r>
            <a:r>
              <a:rPr lang="en-US" dirty="0" err="1" smtClean="0"/>
              <a:t>SELinux</a:t>
            </a:r>
            <a:r>
              <a:rPr lang="en-US" dirty="0"/>
              <a:t> </a:t>
            </a:r>
            <a:r>
              <a:rPr lang="en-US" dirty="0" smtClean="0"/>
              <a:t>labels, </a:t>
            </a:r>
            <a:r>
              <a:rPr lang="en-US" dirty="0" err="1" smtClean="0"/>
              <a:t>AppArmor</a:t>
            </a:r>
            <a:r>
              <a:rPr lang="en-US" dirty="0" smtClean="0"/>
              <a:t> profiles and </a:t>
            </a:r>
            <a:r>
              <a:rPr lang="en-US" dirty="0" err="1" smtClean="0"/>
              <a:t>SecComp</a:t>
            </a:r>
            <a:r>
              <a:rPr lang="en-US" dirty="0" smtClean="0"/>
              <a:t> files</a:t>
            </a:r>
          </a:p>
          <a:p>
            <a:pPr marL="457200" lvl="2" indent="-228600"/>
            <a:r>
              <a:rPr lang="en-US" dirty="0" smtClean="0"/>
              <a:t>All confine programs (not users) to a limited set of resources</a:t>
            </a:r>
          </a:p>
          <a:p>
            <a:pPr marL="228600" lvl="1"/>
            <a:r>
              <a:rPr lang="en-US" dirty="0" err="1" smtClean="0"/>
              <a:t>SELinux</a:t>
            </a:r>
            <a:endParaRPr lang="en-US" dirty="0" smtClean="0"/>
          </a:p>
          <a:p>
            <a:pPr marL="411480" lvl="2"/>
            <a:r>
              <a:rPr lang="en-US" dirty="0" smtClean="0"/>
              <a:t>A policy (“</a:t>
            </a:r>
            <a:r>
              <a:rPr lang="en-US" dirty="0" err="1" smtClean="0"/>
              <a:t>svirt_apache</a:t>
            </a:r>
            <a:r>
              <a:rPr lang="en-US" dirty="0" smtClean="0"/>
              <a:t>”) allowing a container process to listen only on Apache ports can be applied as follows:</a:t>
            </a:r>
          </a:p>
          <a:p>
            <a:pPr marL="640080" lvl="3"/>
            <a:r>
              <a:rPr lang="en-US" dirty="0" err="1" smtClean="0"/>
              <a:t>docker</a:t>
            </a:r>
            <a:r>
              <a:rPr lang="en-US" dirty="0" smtClean="0"/>
              <a:t> run --security-opt </a:t>
            </a:r>
            <a:r>
              <a:rPr lang="en-US" dirty="0" err="1" smtClean="0"/>
              <a:t>label:type:svirt_apache</a:t>
            </a:r>
            <a:r>
              <a:rPr lang="en-US" dirty="0" smtClean="0"/>
              <a:t> -</a:t>
            </a:r>
            <a:r>
              <a:rPr lang="en-US" dirty="0" err="1" smtClean="0"/>
              <a:t>i</a:t>
            </a:r>
            <a:r>
              <a:rPr lang="en-US" dirty="0" smtClean="0"/>
              <a:t> -t centos   bash</a:t>
            </a:r>
          </a:p>
          <a:p>
            <a:pPr marL="274320" lvl="1" indent="-228600"/>
            <a:r>
              <a:rPr lang="en-US" dirty="0" err="1" smtClean="0"/>
              <a:t>AppArmor</a:t>
            </a:r>
            <a:endParaRPr lang="en-US" dirty="0"/>
          </a:p>
          <a:p>
            <a:pPr marL="457200" lvl="2" indent="-228600"/>
            <a:r>
              <a:rPr lang="en-US" dirty="0" smtClean="0"/>
              <a:t>The </a:t>
            </a:r>
            <a:r>
              <a:rPr lang="en-US" dirty="0"/>
              <a:t>Docker binary installs a </a:t>
            </a:r>
            <a:r>
              <a:rPr lang="en-US" dirty="0" err="1"/>
              <a:t>docker</a:t>
            </a:r>
            <a:r>
              <a:rPr lang="en-US" dirty="0"/>
              <a:t>-default </a:t>
            </a:r>
            <a:r>
              <a:rPr lang="en-US" dirty="0" err="1" smtClean="0"/>
              <a:t>AppArmor</a:t>
            </a:r>
            <a:r>
              <a:rPr lang="en-US" dirty="0" smtClean="0"/>
              <a:t> profile in </a:t>
            </a:r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apparmor.d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endParaRPr lang="en-US" dirty="0" smtClean="0"/>
          </a:p>
          <a:p>
            <a:pPr marL="685800" lvl="3" indent="-228600"/>
            <a:r>
              <a:rPr lang="en-US" dirty="0" smtClean="0"/>
              <a:t>Moderately protective while providing wide application compatibility</a:t>
            </a:r>
          </a:p>
          <a:p>
            <a:pPr marL="457200" lvl="2" indent="-228600"/>
            <a:r>
              <a:rPr lang="en-US" dirty="0" smtClean="0"/>
              <a:t>Used </a:t>
            </a:r>
            <a:r>
              <a:rPr lang="en-US" dirty="0"/>
              <a:t>on </a:t>
            </a:r>
            <a:r>
              <a:rPr lang="en-US" dirty="0" smtClean="0"/>
              <a:t>containers when </a:t>
            </a:r>
            <a:r>
              <a:rPr lang="en-US" dirty="0" err="1" smtClean="0"/>
              <a:t>AppArmor</a:t>
            </a:r>
            <a:r>
              <a:rPr lang="en-US" dirty="0" smtClean="0"/>
              <a:t> is enabled</a:t>
            </a:r>
          </a:p>
          <a:p>
            <a:pPr marL="457200" lvl="2" indent="-228600"/>
            <a:r>
              <a:rPr lang="en-US" dirty="0" smtClean="0"/>
              <a:t>A </a:t>
            </a:r>
            <a:r>
              <a:rPr lang="en-US" dirty="0"/>
              <a:t>profile for the Docker Engine daemon exists but it is not currently installed with the deb </a:t>
            </a:r>
            <a:r>
              <a:rPr lang="en-US" dirty="0" smtClean="0"/>
              <a:t>packages</a:t>
            </a:r>
          </a:p>
          <a:p>
            <a:pPr marL="685800" lvl="3" indent="-228600"/>
            <a:r>
              <a:rPr lang="en-US" dirty="0" smtClean="0"/>
              <a:t>located </a:t>
            </a:r>
            <a:r>
              <a:rPr lang="en-US" dirty="0"/>
              <a:t>in </a:t>
            </a:r>
            <a:r>
              <a:rPr lang="en-US" dirty="0" err="1"/>
              <a:t>contrib</a:t>
            </a:r>
            <a:r>
              <a:rPr lang="en-US" dirty="0"/>
              <a:t>/</a:t>
            </a:r>
            <a:r>
              <a:rPr lang="en-US" dirty="0" err="1"/>
              <a:t>apparmor</a:t>
            </a:r>
            <a:r>
              <a:rPr lang="en-US" dirty="0"/>
              <a:t> in the Docker Engine </a:t>
            </a: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62200" y="1312383"/>
            <a:ext cx="6705600" cy="5493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root@ubuntu</a:t>
            </a:r>
            <a:r>
              <a:rPr lang="en-US" sz="900" dirty="0">
                <a:latin typeface="Consolas" panose="020B0609020204030204" pitchFamily="49" charset="0"/>
              </a:rPr>
              <a:t>:~# cat /</a:t>
            </a:r>
            <a:r>
              <a:rPr lang="en-US" sz="900" dirty="0" err="1">
                <a:latin typeface="Consolas" panose="020B0609020204030204" pitchFamily="49" charset="0"/>
              </a:rPr>
              <a:t>etc</a:t>
            </a:r>
            <a:r>
              <a:rPr lang="en-US" sz="900" dirty="0">
                <a:latin typeface="Consolas" panose="020B0609020204030204" pitchFamily="49" charset="0"/>
              </a:rPr>
              <a:t>/</a:t>
            </a:r>
            <a:r>
              <a:rPr lang="en-US" sz="900" dirty="0" err="1">
                <a:latin typeface="Consolas" panose="020B0609020204030204" pitchFamily="49" charset="0"/>
              </a:rPr>
              <a:t>apparmor.d</a:t>
            </a:r>
            <a:r>
              <a:rPr lang="en-US" sz="900" dirty="0">
                <a:latin typeface="Consolas" panose="020B0609020204030204" pitchFamily="49" charset="0"/>
              </a:rPr>
              <a:t>/</a:t>
            </a:r>
            <a:r>
              <a:rPr lang="en-US" sz="900" dirty="0" err="1">
                <a:latin typeface="Consolas" panose="020B0609020204030204" pitchFamily="49" charset="0"/>
              </a:rPr>
              <a:t>docker</a:t>
            </a:r>
            <a:r>
              <a:rPr lang="en-US" sz="900" dirty="0">
                <a:latin typeface="Consolas" panose="020B0609020204030204" pitchFamily="49" charset="0"/>
              </a:rPr>
              <a:t> 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 smtClean="0">
                <a:latin typeface="Consolas" panose="020B0609020204030204" pitchFamily="49" charset="0"/>
              </a:rPr>
              <a:t>#</a:t>
            </a:r>
            <a:r>
              <a:rPr lang="en-US" sz="900" dirty="0">
                <a:latin typeface="Consolas" panose="020B0609020204030204" pitchFamily="49" charset="0"/>
              </a:rPr>
              <a:t>include &lt;</a:t>
            </a:r>
            <a:r>
              <a:rPr lang="en-US" sz="900" dirty="0" err="1">
                <a:latin typeface="Consolas" panose="020B0609020204030204" pitchFamily="49" charset="0"/>
              </a:rPr>
              <a:t>tunables</a:t>
            </a:r>
            <a:r>
              <a:rPr lang="en-US" sz="900" dirty="0">
                <a:latin typeface="Consolas" panose="020B0609020204030204" pitchFamily="49" charset="0"/>
              </a:rPr>
              <a:t>/global&gt;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profile </a:t>
            </a:r>
            <a:r>
              <a:rPr lang="en-US" sz="900" dirty="0" err="1">
                <a:latin typeface="Consolas" panose="020B0609020204030204" pitchFamily="49" charset="0"/>
              </a:rPr>
              <a:t>docker</a:t>
            </a:r>
            <a:r>
              <a:rPr lang="en-US" sz="900" dirty="0">
                <a:latin typeface="Consolas" panose="020B0609020204030204" pitchFamily="49" charset="0"/>
              </a:rPr>
              <a:t>-default flags=(</a:t>
            </a:r>
            <a:r>
              <a:rPr lang="en-US" sz="900" dirty="0" err="1">
                <a:latin typeface="Consolas" panose="020B0609020204030204" pitchFamily="49" charset="0"/>
              </a:rPr>
              <a:t>attach_disconnected,mediate_deleted</a:t>
            </a:r>
            <a:r>
              <a:rPr lang="en-US" sz="900" dirty="0">
                <a:latin typeface="Consolas" panose="020B0609020204030204" pitchFamily="49" charset="0"/>
              </a:rPr>
              <a:t>) {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#include &lt;abstractions/base&gt;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network,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capability,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file,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</a:t>
            </a:r>
            <a:r>
              <a:rPr lang="en-US" sz="900" dirty="0" err="1">
                <a:latin typeface="Consolas" panose="020B0609020204030204" pitchFamily="49" charset="0"/>
              </a:rPr>
              <a:t>umount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deny @{PROC}/* w,   # deny write for all files directly in /proc (not in a subdir)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# deny write to files not in /proc/&lt;number&gt;/** or /proc/sys/**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@{PROC}/{[^1-9],[^1-9][^0-9],[^1-9s][^0-9y][^0-9s],[^1-9][^0-9][^0-9][^0-9]*}/** w,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@{PROC}/sys/[^k]** w,  # deny /proc/sys except /proc/sys/k* (effectively /proc/sys/kernel)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@{PROC}/sys/kernel/{?,??,[^s][^h][^m]**} w,  # deny everything except </a:t>
            </a:r>
            <a:r>
              <a:rPr lang="en-US" sz="900" dirty="0" err="1">
                <a:latin typeface="Consolas" panose="020B0609020204030204" pitchFamily="49" charset="0"/>
              </a:rPr>
              <a:t>shm</a:t>
            </a:r>
            <a:r>
              <a:rPr lang="en-US" sz="900" dirty="0">
                <a:latin typeface="Consolas" panose="020B0609020204030204" pitchFamily="49" charset="0"/>
              </a:rPr>
              <a:t>* in /proc/sys/kernel/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@{PROC}/</a:t>
            </a:r>
            <a:r>
              <a:rPr lang="en-US" sz="900" dirty="0" err="1">
                <a:latin typeface="Consolas" panose="020B0609020204030204" pitchFamily="49" charset="0"/>
              </a:rPr>
              <a:t>sysrq</a:t>
            </a:r>
            <a:r>
              <a:rPr lang="en-US" sz="900" dirty="0">
                <a:latin typeface="Consolas" panose="020B0609020204030204" pitchFamily="49" charset="0"/>
              </a:rPr>
              <a:t>-trigger </a:t>
            </a:r>
            <a:r>
              <a:rPr lang="en-US" sz="900" dirty="0" err="1">
                <a:latin typeface="Consolas" panose="020B0609020204030204" pitchFamily="49" charset="0"/>
              </a:rPr>
              <a:t>rwklx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@{PROC}/mem </a:t>
            </a:r>
            <a:r>
              <a:rPr lang="en-US" sz="900" dirty="0" err="1">
                <a:latin typeface="Consolas" panose="020B0609020204030204" pitchFamily="49" charset="0"/>
              </a:rPr>
              <a:t>rwklx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@{PROC}/</a:t>
            </a:r>
            <a:r>
              <a:rPr lang="en-US" sz="900" dirty="0" err="1">
                <a:latin typeface="Consolas" panose="020B0609020204030204" pitchFamily="49" charset="0"/>
              </a:rPr>
              <a:t>kmem</a:t>
            </a:r>
            <a:r>
              <a:rPr lang="en-US" sz="900" dirty="0">
                <a:latin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</a:rPr>
              <a:t>rwklx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@{PROC}/</a:t>
            </a:r>
            <a:r>
              <a:rPr lang="en-US" sz="900" dirty="0" err="1">
                <a:latin typeface="Consolas" panose="020B0609020204030204" pitchFamily="49" charset="0"/>
              </a:rPr>
              <a:t>kcore</a:t>
            </a:r>
            <a:r>
              <a:rPr lang="en-US" sz="900" dirty="0">
                <a:latin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</a:rPr>
              <a:t>rwklx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deny mount,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deny /sys/[^f]*/** </a:t>
            </a:r>
            <a:r>
              <a:rPr lang="en-US" sz="900" dirty="0" err="1">
                <a:latin typeface="Consolas" panose="020B0609020204030204" pitchFamily="49" charset="0"/>
              </a:rPr>
              <a:t>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/sys/f[^s]*/** </a:t>
            </a:r>
            <a:r>
              <a:rPr lang="en-US" sz="900" dirty="0" err="1">
                <a:latin typeface="Consolas" panose="020B0609020204030204" pitchFamily="49" charset="0"/>
              </a:rPr>
              <a:t>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/sys/fs/[^c]*/** </a:t>
            </a:r>
            <a:r>
              <a:rPr lang="en-US" sz="900" dirty="0" err="1">
                <a:latin typeface="Consolas" panose="020B0609020204030204" pitchFamily="49" charset="0"/>
              </a:rPr>
              <a:t>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/sys/fs/c[^g]*/** </a:t>
            </a:r>
            <a:r>
              <a:rPr lang="en-US" sz="900" dirty="0" err="1">
                <a:latin typeface="Consolas" panose="020B0609020204030204" pitchFamily="49" charset="0"/>
              </a:rPr>
              <a:t>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/sys/fs/cg[^r]*/** </a:t>
            </a:r>
            <a:r>
              <a:rPr lang="en-US" sz="900" dirty="0" err="1">
                <a:latin typeface="Consolas" panose="020B0609020204030204" pitchFamily="49" charset="0"/>
              </a:rPr>
              <a:t>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/sys/firmware/</a:t>
            </a:r>
            <a:r>
              <a:rPr lang="en-US" sz="900" dirty="0" err="1">
                <a:latin typeface="Consolas" panose="020B0609020204030204" pitchFamily="49" charset="0"/>
              </a:rPr>
              <a:t>efi</a:t>
            </a:r>
            <a:r>
              <a:rPr lang="en-US" sz="900" dirty="0">
                <a:latin typeface="Consolas" panose="020B0609020204030204" pitchFamily="49" charset="0"/>
              </a:rPr>
              <a:t>/</a:t>
            </a:r>
            <a:r>
              <a:rPr lang="en-US" sz="900" dirty="0" err="1">
                <a:latin typeface="Consolas" panose="020B0609020204030204" pitchFamily="49" charset="0"/>
              </a:rPr>
              <a:t>efivars</a:t>
            </a:r>
            <a:r>
              <a:rPr lang="en-US" sz="900" dirty="0">
                <a:latin typeface="Consolas" panose="020B0609020204030204" pitchFamily="49" charset="0"/>
              </a:rPr>
              <a:t>/** </a:t>
            </a:r>
            <a:r>
              <a:rPr lang="en-US" sz="900" dirty="0" err="1">
                <a:latin typeface="Consolas" panose="020B0609020204030204" pitchFamily="49" charset="0"/>
              </a:rPr>
              <a:t>rwklx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deny /sys/kernel/security/** </a:t>
            </a:r>
            <a:r>
              <a:rPr lang="en-US" sz="900" dirty="0" err="1">
                <a:latin typeface="Consolas" panose="020B0609020204030204" pitchFamily="49" charset="0"/>
              </a:rPr>
              <a:t>rwklx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# suppress </a:t>
            </a:r>
            <a:r>
              <a:rPr lang="en-US" sz="900" dirty="0" err="1">
                <a:latin typeface="Consolas" panose="020B0609020204030204" pitchFamily="49" charset="0"/>
              </a:rPr>
              <a:t>ptrace</a:t>
            </a:r>
            <a:r>
              <a:rPr lang="en-US" sz="900" dirty="0">
                <a:latin typeface="Consolas" panose="020B0609020204030204" pitchFamily="49" charset="0"/>
              </a:rPr>
              <a:t> denials when using '</a:t>
            </a:r>
            <a:r>
              <a:rPr lang="en-US" sz="900" dirty="0" err="1">
                <a:latin typeface="Consolas" panose="020B0609020204030204" pitchFamily="49" charset="0"/>
              </a:rPr>
              <a:t>docker</a:t>
            </a:r>
            <a:r>
              <a:rPr lang="en-US" sz="900" dirty="0">
                <a:latin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</a:rPr>
              <a:t>ps'</a:t>
            </a:r>
            <a:r>
              <a:rPr lang="en-US" sz="900" dirty="0">
                <a:latin typeface="Consolas" panose="020B0609020204030204" pitchFamily="49" charset="0"/>
              </a:rPr>
              <a:t> or using '</a:t>
            </a:r>
            <a:r>
              <a:rPr lang="en-US" sz="900" dirty="0" err="1">
                <a:latin typeface="Consolas" panose="020B0609020204030204" pitchFamily="49" charset="0"/>
              </a:rPr>
              <a:t>ps</a:t>
            </a:r>
            <a:r>
              <a:rPr lang="en-US" sz="900" dirty="0">
                <a:latin typeface="Consolas" panose="020B0609020204030204" pitchFamily="49" charset="0"/>
              </a:rPr>
              <a:t>' inside a container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</a:t>
            </a:r>
            <a:r>
              <a:rPr lang="en-US" sz="900" dirty="0" err="1">
                <a:latin typeface="Consolas" panose="020B0609020204030204" pitchFamily="49" charset="0"/>
              </a:rPr>
              <a:t>ptrace</a:t>
            </a:r>
            <a:r>
              <a:rPr lang="en-US" sz="900" dirty="0">
                <a:latin typeface="Consolas" panose="020B0609020204030204" pitchFamily="49" charset="0"/>
              </a:rPr>
              <a:t> (</a:t>
            </a:r>
            <a:r>
              <a:rPr lang="en-US" sz="900" dirty="0" err="1">
                <a:latin typeface="Consolas" panose="020B0609020204030204" pitchFamily="49" charset="0"/>
              </a:rPr>
              <a:t>trace,read</a:t>
            </a:r>
            <a:r>
              <a:rPr lang="en-US" sz="900" dirty="0">
                <a:latin typeface="Consolas" panose="020B0609020204030204" pitchFamily="49" charset="0"/>
              </a:rPr>
              <a:t>) peer=</a:t>
            </a:r>
            <a:r>
              <a:rPr lang="en-US" sz="900" dirty="0" err="1">
                <a:latin typeface="Consolas" panose="020B0609020204030204" pitchFamily="49" charset="0"/>
              </a:rPr>
              <a:t>docker</a:t>
            </a:r>
            <a:r>
              <a:rPr lang="en-US" sz="900" dirty="0">
                <a:latin typeface="Consolas" panose="020B0609020204030204" pitchFamily="49" charset="0"/>
              </a:rPr>
              <a:t>-default,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 err="1">
                <a:latin typeface="Consolas" panose="020B0609020204030204" pitchFamily="49" charset="0"/>
              </a:rPr>
              <a:t>root@ubuntu</a:t>
            </a:r>
            <a:r>
              <a:rPr lang="en-US" sz="900" dirty="0" smtClean="0">
                <a:latin typeface="Consolas" panose="020B0609020204030204" pitchFamily="49" charset="0"/>
              </a:rPr>
              <a:t>:~#</a:t>
            </a:r>
          </a:p>
        </p:txBody>
      </p:sp>
    </p:spTree>
    <p:extLst>
      <p:ext uri="{BB962C8B-B14F-4D97-AF65-F5344CB8AC3E}">
        <p14:creationId xmlns:p14="http://schemas.microsoft.com/office/powerpoint/2010/main" val="9093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22" y="51033"/>
            <a:ext cx="7467600" cy="71096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Docker v1.10 Security Improvements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179418" cy="5943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Many security improvements were added in Docker </a:t>
            </a:r>
            <a:r>
              <a:rPr lang="en-US" dirty="0" smtClean="0"/>
              <a:t>v1.10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Seccomp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Secure computing mode (</a:t>
            </a:r>
            <a:r>
              <a:rPr lang="en-US" dirty="0" err="1" smtClean="0"/>
              <a:t>Seccomp</a:t>
            </a:r>
            <a:r>
              <a:rPr lang="en-US" dirty="0" smtClean="0"/>
              <a:t>) is a Linux kernel feature </a:t>
            </a:r>
          </a:p>
          <a:p>
            <a:pPr lvl="2"/>
            <a:r>
              <a:rPr lang="en-US" dirty="0" smtClean="0"/>
              <a:t>Requires a </a:t>
            </a:r>
            <a:r>
              <a:rPr lang="en-US" dirty="0"/>
              <a:t>kernel configured with </a:t>
            </a:r>
            <a:r>
              <a:rPr lang="en-US" dirty="0" smtClean="0"/>
              <a:t>CONFIG_SECCOMP</a:t>
            </a:r>
          </a:p>
          <a:p>
            <a:pPr lvl="1"/>
            <a:r>
              <a:rPr lang="en-US" dirty="0" err="1" smtClean="0"/>
              <a:t>Seccomp</a:t>
            </a:r>
            <a:r>
              <a:rPr lang="en-US" dirty="0" smtClean="0"/>
              <a:t> was developed </a:t>
            </a:r>
            <a:r>
              <a:rPr lang="en-US" dirty="0"/>
              <a:t>by Google </a:t>
            </a:r>
            <a:r>
              <a:rPr lang="en-US" dirty="0" smtClean="0"/>
              <a:t>to remove </a:t>
            </a:r>
            <a:r>
              <a:rPr lang="en-US" dirty="0"/>
              <a:t>system calls from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process (used with Chrome plugins)</a:t>
            </a:r>
          </a:p>
          <a:p>
            <a:pPr lvl="2"/>
            <a:r>
              <a:rPr lang="en-US" dirty="0" smtClean="0"/>
              <a:t>There are 600 </a:t>
            </a:r>
            <a:r>
              <a:rPr lang="en-US" dirty="0" err="1" smtClean="0"/>
              <a:t>syscalls</a:t>
            </a:r>
            <a:r>
              <a:rPr lang="en-US" dirty="0" smtClean="0"/>
              <a:t> and a bug in any one could enable privilege escalation</a:t>
            </a:r>
          </a:p>
          <a:p>
            <a:pPr lvl="1"/>
            <a:r>
              <a:rPr lang="en-US" dirty="0" err="1"/>
              <a:t>libseccomp</a:t>
            </a:r>
            <a:r>
              <a:rPr lang="en-US" dirty="0"/>
              <a:t> </a:t>
            </a:r>
            <a:r>
              <a:rPr lang="en-US" dirty="0" smtClean="0"/>
              <a:t>was created by Red Hat’s Paul Moore to </a:t>
            </a:r>
            <a:r>
              <a:rPr lang="en-US" dirty="0"/>
              <a:t>simplify the management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the </a:t>
            </a:r>
            <a:r>
              <a:rPr lang="en-US" dirty="0" err="1" smtClean="0"/>
              <a:t>syscall</a:t>
            </a:r>
            <a:r>
              <a:rPr lang="en-US" dirty="0" smtClean="0"/>
              <a:t> tree, now </a:t>
            </a:r>
            <a:r>
              <a:rPr lang="en-US" dirty="0"/>
              <a:t>used in tools like </a:t>
            </a:r>
            <a:r>
              <a:rPr lang="en-US" dirty="0" err="1"/>
              <a:t>qemu</a:t>
            </a:r>
            <a:r>
              <a:rPr lang="en-US" dirty="0"/>
              <a:t>, </a:t>
            </a:r>
            <a:r>
              <a:rPr lang="en-US" dirty="0" smtClean="0"/>
              <a:t>system, </a:t>
            </a:r>
            <a:r>
              <a:rPr lang="en-US" dirty="0" err="1" smtClean="0"/>
              <a:t>lxc</a:t>
            </a:r>
            <a:r>
              <a:rPr lang="en-US" dirty="0" smtClean="0"/>
              <a:t> </a:t>
            </a:r>
            <a:r>
              <a:rPr lang="en-US" dirty="0"/>
              <a:t>tools </a:t>
            </a:r>
            <a:r>
              <a:rPr lang="en-US" dirty="0" smtClean="0"/>
              <a:t>and Docker</a:t>
            </a:r>
            <a:endParaRPr lang="en-US" dirty="0"/>
          </a:p>
          <a:p>
            <a:pPr lvl="1"/>
            <a:r>
              <a:rPr lang="en-US" dirty="0" smtClean="0"/>
              <a:t>Docker v1.10 </a:t>
            </a:r>
            <a:r>
              <a:rPr lang="en-US" dirty="0"/>
              <a:t>--</a:t>
            </a:r>
            <a:r>
              <a:rPr lang="en-US" dirty="0" smtClean="0"/>
              <a:t>security-opt now allows admins to configure </a:t>
            </a:r>
            <a:r>
              <a:rPr lang="en-US" dirty="0" err="1" smtClean="0"/>
              <a:t>seccomp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profiles per container</a:t>
            </a:r>
          </a:p>
          <a:p>
            <a:pPr lvl="2"/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--security-opt </a:t>
            </a:r>
            <a:r>
              <a:rPr lang="en-US" dirty="0" err="1"/>
              <a:t>seccomp</a:t>
            </a:r>
            <a:r>
              <a:rPr lang="en-US" dirty="0"/>
              <a:t>:/path/to/</a:t>
            </a:r>
            <a:r>
              <a:rPr lang="en-US" dirty="0" err="1"/>
              <a:t>seccomp</a:t>
            </a:r>
            <a:r>
              <a:rPr lang="en-US" dirty="0"/>
              <a:t>/</a:t>
            </a:r>
            <a:r>
              <a:rPr lang="en-US" dirty="0" err="1"/>
              <a:t>profile.json</a:t>
            </a:r>
            <a:r>
              <a:rPr lang="en-US" dirty="0"/>
              <a:t> </a:t>
            </a:r>
            <a:r>
              <a:rPr lang="en-US" dirty="0" smtClean="0"/>
              <a:t>hello-world</a:t>
            </a:r>
          </a:p>
          <a:p>
            <a:r>
              <a:rPr lang="en-US" dirty="0" err="1" smtClean="0"/>
              <a:t>Seccomp</a:t>
            </a:r>
            <a:r>
              <a:rPr lang="en-US" dirty="0" smtClean="0"/>
              <a:t> </a:t>
            </a:r>
            <a:r>
              <a:rPr lang="en-US" dirty="0"/>
              <a:t>profiles require </a:t>
            </a:r>
            <a:r>
              <a:rPr lang="en-US" dirty="0" err="1"/>
              <a:t>seccomp</a:t>
            </a:r>
            <a:r>
              <a:rPr lang="en-US" dirty="0"/>
              <a:t> </a:t>
            </a:r>
            <a:r>
              <a:rPr lang="en-US" dirty="0" smtClean="0"/>
              <a:t>2.2.1</a:t>
            </a:r>
          </a:p>
          <a:p>
            <a:pPr lvl="1"/>
            <a:r>
              <a:rPr lang="en-US" dirty="0" smtClean="0"/>
              <a:t>Only </a:t>
            </a:r>
            <a:r>
              <a:rPr lang="en-US" dirty="0"/>
              <a:t>available </a:t>
            </a:r>
            <a:r>
              <a:rPr lang="en-US" dirty="0" smtClean="0"/>
              <a:t>with </a:t>
            </a:r>
          </a:p>
          <a:p>
            <a:pPr lvl="2"/>
            <a:r>
              <a:rPr lang="en-US" dirty="0" err="1" smtClean="0"/>
              <a:t>Debian</a:t>
            </a:r>
            <a:r>
              <a:rPr lang="en-US" dirty="0" smtClean="0"/>
              <a:t> </a:t>
            </a:r>
            <a:r>
              <a:rPr lang="en-US" dirty="0"/>
              <a:t>9 “Stretch</a:t>
            </a:r>
            <a:r>
              <a:rPr lang="en-US" dirty="0" smtClean="0"/>
              <a:t>” + </a:t>
            </a:r>
          </a:p>
          <a:p>
            <a:pPr lvl="2"/>
            <a:r>
              <a:rPr lang="en-US" dirty="0" smtClean="0"/>
              <a:t>Ubuntu </a:t>
            </a:r>
            <a:r>
              <a:rPr lang="en-US" dirty="0"/>
              <a:t>15.10 “Wily</a:t>
            </a:r>
            <a:r>
              <a:rPr lang="en-US" dirty="0" smtClean="0"/>
              <a:t>” + </a:t>
            </a:r>
          </a:p>
          <a:p>
            <a:pPr lvl="2"/>
            <a:r>
              <a:rPr lang="en-US" dirty="0" smtClean="0"/>
              <a:t>Fedora 22 + </a:t>
            </a:r>
          </a:p>
          <a:p>
            <a:pPr lvl="2"/>
            <a:r>
              <a:rPr lang="en-US" dirty="0" smtClean="0"/>
              <a:t>CentOS </a:t>
            </a:r>
            <a:r>
              <a:rPr lang="en-US" dirty="0"/>
              <a:t>7 </a:t>
            </a:r>
            <a:r>
              <a:rPr lang="en-US" dirty="0" smtClean="0"/>
              <a:t>+ </a:t>
            </a:r>
          </a:p>
          <a:p>
            <a:pPr lvl="2"/>
            <a:r>
              <a:rPr lang="en-US" dirty="0" smtClean="0"/>
              <a:t>Oracle </a:t>
            </a:r>
            <a:r>
              <a:rPr lang="en-US" dirty="0"/>
              <a:t>Linux </a:t>
            </a:r>
            <a:r>
              <a:rPr lang="en-US" dirty="0" smtClean="0"/>
              <a:t>7 +</a:t>
            </a:r>
          </a:p>
          <a:p>
            <a:pPr lvl="1"/>
            <a:r>
              <a:rPr lang="en-US" dirty="0" err="1" smtClean="0"/>
              <a:t>Seccomp</a:t>
            </a:r>
            <a:r>
              <a:rPr lang="en-US" dirty="0" smtClean="0"/>
              <a:t> backports</a:t>
            </a:r>
          </a:p>
          <a:p>
            <a:pPr lvl="2"/>
            <a:r>
              <a:rPr lang="en-US" dirty="0" smtClean="0"/>
              <a:t>Ubuntu </a:t>
            </a:r>
            <a:r>
              <a:rPr lang="en-US" dirty="0"/>
              <a:t>14.04, </a:t>
            </a:r>
            <a:r>
              <a:rPr lang="en-US" dirty="0" err="1"/>
              <a:t>Debian</a:t>
            </a:r>
            <a:r>
              <a:rPr lang="en-US" dirty="0"/>
              <a:t> Wheezy, or </a:t>
            </a:r>
            <a:r>
              <a:rPr lang="en-US" dirty="0" err="1"/>
              <a:t>Debian</a:t>
            </a:r>
            <a:r>
              <a:rPr lang="en-US" dirty="0"/>
              <a:t> </a:t>
            </a:r>
            <a:r>
              <a:rPr lang="en-US" dirty="0" smtClean="0"/>
              <a:t>Jessie can download a static </a:t>
            </a:r>
            <a:r>
              <a:rPr lang="en-US" dirty="0"/>
              <a:t>Docker Linux </a:t>
            </a:r>
            <a:r>
              <a:rPr lang="en-US" dirty="0" smtClean="0"/>
              <a:t>binary (not </a:t>
            </a:r>
            <a:r>
              <a:rPr lang="en-US" dirty="0"/>
              <a:t>available </a:t>
            </a:r>
            <a:r>
              <a:rPr lang="en-US" dirty="0" smtClean="0"/>
              <a:t>for other distributions)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55050" y="149302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22" y="51033"/>
            <a:ext cx="7467600" cy="71096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Docker v1.10 Security Improvements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6173964" cy="594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User namespaces 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A kernel </a:t>
            </a:r>
            <a:r>
              <a:rPr lang="en-US" dirty="0"/>
              <a:t>namespace </a:t>
            </a:r>
            <a:r>
              <a:rPr lang="en-US" dirty="0" smtClean="0"/>
              <a:t>allowing separation </a:t>
            </a:r>
            <a:r>
              <a:rPr lang="en-US" dirty="0"/>
              <a:t>between </a:t>
            </a:r>
            <a:r>
              <a:rPr lang="en-US" dirty="0" smtClean="0"/>
              <a:t>UIDs on the </a:t>
            </a:r>
            <a:r>
              <a:rPr lang="en-US" dirty="0"/>
              <a:t>host and the </a:t>
            </a:r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Added </a:t>
            </a:r>
            <a:r>
              <a:rPr lang="en-US" dirty="0"/>
              <a:t>to </a:t>
            </a:r>
            <a:r>
              <a:rPr lang="en-US" dirty="0" smtClean="0"/>
              <a:t>Linux kernel </a:t>
            </a:r>
            <a:r>
              <a:rPr lang="en-US" dirty="0"/>
              <a:t>2.6 in </a:t>
            </a:r>
            <a:r>
              <a:rPr lang="en-US" dirty="0" smtClean="0"/>
              <a:t>2008, </a:t>
            </a:r>
            <a:r>
              <a:rPr lang="en-US" dirty="0"/>
              <a:t>enabled in most distros </a:t>
            </a:r>
            <a:r>
              <a:rPr lang="en-US" dirty="0" smtClean="0"/>
              <a:t>after </a:t>
            </a:r>
            <a:r>
              <a:rPr lang="en-US" dirty="0"/>
              <a:t>2014</a:t>
            </a:r>
          </a:p>
          <a:p>
            <a:pPr lvl="1"/>
            <a:r>
              <a:rPr lang="en-US" dirty="0" smtClean="0"/>
              <a:t>A range </a:t>
            </a:r>
            <a:r>
              <a:rPr lang="en-US" dirty="0"/>
              <a:t>of </a:t>
            </a:r>
            <a:r>
              <a:rPr lang="en-US" dirty="0" smtClean="0"/>
              <a:t>container UID/GIDs (e.g. 0-1,000</a:t>
            </a:r>
            <a:r>
              <a:rPr lang="en-US" dirty="0"/>
              <a:t>) </a:t>
            </a:r>
            <a:r>
              <a:rPr lang="en-US" dirty="0" smtClean="0"/>
              <a:t>map </a:t>
            </a:r>
            <a:r>
              <a:rPr lang="en-US" dirty="0"/>
              <a:t>into the </a:t>
            </a:r>
            <a:r>
              <a:rPr lang="en-US" dirty="0" smtClean="0"/>
              <a:t>host user </a:t>
            </a:r>
            <a:r>
              <a:rPr lang="en-US" dirty="0"/>
              <a:t>namespace as </a:t>
            </a:r>
            <a:r>
              <a:rPr lang="en-US" dirty="0" smtClean="0"/>
              <a:t>70,000-71,000</a:t>
            </a:r>
          </a:p>
          <a:p>
            <a:pPr lvl="2"/>
            <a:r>
              <a:rPr lang="en-US" dirty="0" smtClean="0"/>
              <a:t>e.g. the </a:t>
            </a:r>
            <a:r>
              <a:rPr lang="en-US" dirty="0"/>
              <a:t>kernel </a:t>
            </a:r>
            <a:r>
              <a:rPr lang="en-US" dirty="0" smtClean="0"/>
              <a:t>treats </a:t>
            </a:r>
            <a:r>
              <a:rPr lang="en-US" dirty="0"/>
              <a:t>UID </a:t>
            </a:r>
            <a:r>
              <a:rPr lang="en-US" dirty="0" smtClean="0"/>
              <a:t>0 (root) </a:t>
            </a:r>
            <a:r>
              <a:rPr lang="en-US" dirty="0"/>
              <a:t>inside </a:t>
            </a:r>
            <a:r>
              <a:rPr lang="en-US" dirty="0" smtClean="0"/>
              <a:t>the </a:t>
            </a:r>
            <a:r>
              <a:rPr lang="en-US" dirty="0"/>
              <a:t>container as UID </a:t>
            </a:r>
            <a:r>
              <a:rPr lang="en-US" dirty="0" smtClean="0"/>
              <a:t>70,000 </a:t>
            </a:r>
            <a:r>
              <a:rPr lang="en-US" dirty="0"/>
              <a:t>outside </a:t>
            </a:r>
            <a:r>
              <a:rPr lang="en-US" dirty="0" smtClean="0"/>
              <a:t>the container (nobody)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UID on a file or a process that is not in the mapped range would be treated as UID=-1 and not be accessible in the </a:t>
            </a:r>
            <a:r>
              <a:rPr lang="en-US" dirty="0" smtClean="0"/>
              <a:t>container</a:t>
            </a:r>
          </a:p>
          <a:p>
            <a:pPr lvl="2"/>
            <a:r>
              <a:rPr lang="en-US" dirty="0"/>
              <a:t>Many kernel subsystems are not </a:t>
            </a:r>
            <a:r>
              <a:rPr lang="en-US" dirty="0" err="1"/>
              <a:t>namespaced</a:t>
            </a:r>
            <a:r>
              <a:rPr lang="en-US" dirty="0"/>
              <a:t> and are accessible to containers </a:t>
            </a:r>
            <a:r>
              <a:rPr lang="en-US" dirty="0" smtClean="0"/>
              <a:t>making this a key security improvement (e.g</a:t>
            </a:r>
            <a:r>
              <a:rPr lang="en-US" dirty="0"/>
              <a:t>. </a:t>
            </a:r>
            <a:r>
              <a:rPr lang="en-US" dirty="0" err="1"/>
              <a:t>SELinux</a:t>
            </a:r>
            <a:r>
              <a:rPr lang="en-US" dirty="0"/>
              <a:t>, Kernel Modules and some paths for /sys, /proc, and /</a:t>
            </a:r>
            <a:r>
              <a:rPr lang="en-US" dirty="0" smtClean="0"/>
              <a:t>dev)</a:t>
            </a:r>
          </a:p>
          <a:p>
            <a:pPr lvl="1"/>
            <a:r>
              <a:rPr lang="en-US" dirty="0" smtClean="0"/>
              <a:t>Now the best user to use inside a container is ROOT!</a:t>
            </a:r>
          </a:p>
          <a:p>
            <a:r>
              <a:rPr lang="en-US" dirty="0" smtClean="0"/>
              <a:t>Options for </a:t>
            </a:r>
            <a:r>
              <a:rPr lang="en-US" dirty="0" smtClean="0">
                <a:solidFill>
                  <a:schemeClr val="tx2"/>
                </a:solidFill>
              </a:rPr>
              <a:t>--</a:t>
            </a:r>
            <a:r>
              <a:rPr lang="en-US" dirty="0" err="1" smtClean="0">
                <a:solidFill>
                  <a:schemeClr val="tx2"/>
                </a:solidFill>
              </a:rPr>
              <a:t>userns</a:t>
            </a:r>
            <a:r>
              <a:rPr lang="en-US" dirty="0" smtClean="0">
                <a:solidFill>
                  <a:schemeClr val="tx2"/>
                </a:solidFill>
              </a:rPr>
              <a:t>-remap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default</a:t>
            </a:r>
            <a:r>
              <a:rPr lang="en-US" dirty="0" smtClean="0"/>
              <a:t> – maps container users (including root) to a range of high number host users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uid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maps root to the specified user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uid:gid</a:t>
            </a:r>
            <a:r>
              <a:rPr lang="en-US" dirty="0"/>
              <a:t> – maps root to the specified </a:t>
            </a:r>
            <a:r>
              <a:rPr lang="en-US" dirty="0" smtClean="0"/>
              <a:t>user and group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username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– maps root to the specified user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username:groupname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– maps root to the specified user and group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55050" y="149302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63" y="1489236"/>
            <a:ext cx="2787361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06" y="4188146"/>
            <a:ext cx="2505075" cy="4762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13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22" y="51033"/>
            <a:ext cx="7467600" cy="71096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Docker v1.10 Security Improvements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6173964" cy="5943600"/>
          </a:xfrm>
        </p:spPr>
        <p:txBody>
          <a:bodyPr>
            <a:normAutofit/>
          </a:bodyPr>
          <a:lstStyle/>
          <a:p>
            <a:r>
              <a:rPr lang="en-US" dirty="0" smtClean="0"/>
              <a:t>Many security improvements were added in Docker v1.10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Auth</a:t>
            </a:r>
            <a:endParaRPr lang="en-US" dirty="0" smtClean="0"/>
          </a:p>
          <a:p>
            <a:pPr lvl="2"/>
            <a:r>
              <a:rPr lang="en-US" dirty="0" smtClean="0"/>
              <a:t>Prior to Docker v1.10, if you can talk to Docker's socket you can do anything</a:t>
            </a:r>
          </a:p>
          <a:p>
            <a:pPr lvl="2"/>
            <a:r>
              <a:rPr lang="en-US" dirty="0" smtClean="0"/>
              <a:t>The new Docker daemon --</a:t>
            </a:r>
            <a:r>
              <a:rPr lang="en-US" dirty="0"/>
              <a:t>authorization-plugin flag </a:t>
            </a:r>
            <a:r>
              <a:rPr lang="en-US" dirty="0" smtClean="0"/>
              <a:t>allows admins to add RBAC (role based access control) authorization features</a:t>
            </a:r>
          </a:p>
          <a:p>
            <a:pPr lvl="2"/>
            <a:r>
              <a:rPr lang="en-US" dirty="0" err="1" smtClean="0"/>
              <a:t>Auth</a:t>
            </a:r>
            <a:r>
              <a:rPr lang="en-US" dirty="0" smtClean="0"/>
              <a:t> plugins </a:t>
            </a:r>
            <a:r>
              <a:rPr lang="en-US" dirty="0"/>
              <a:t>act as interceptors that can </a:t>
            </a:r>
            <a:r>
              <a:rPr lang="en-US" dirty="0" smtClean="0"/>
              <a:t>allow/deny any </a:t>
            </a:r>
            <a:r>
              <a:rPr lang="en-US" dirty="0" err="1" smtClean="0"/>
              <a:t>docker</a:t>
            </a:r>
            <a:r>
              <a:rPr lang="en-US" dirty="0" smtClean="0"/>
              <a:t> API </a:t>
            </a:r>
            <a:r>
              <a:rPr lang="en-US" dirty="0"/>
              <a:t>request based </a:t>
            </a:r>
            <a:r>
              <a:rPr lang="en-US" dirty="0" smtClean="0"/>
              <a:t>on rules </a:t>
            </a:r>
            <a:r>
              <a:rPr lang="en-US" dirty="0"/>
              <a:t>created by </a:t>
            </a:r>
            <a:r>
              <a:rPr lang="en-US" dirty="0" smtClean="0"/>
              <a:t>admins</a:t>
            </a:r>
          </a:p>
          <a:p>
            <a:pPr lvl="3"/>
            <a:r>
              <a:rPr lang="en-US" dirty="0"/>
              <a:t>Plugins receive </a:t>
            </a:r>
            <a:r>
              <a:rPr lang="en-US" dirty="0" smtClean="0"/>
              <a:t>the current </a:t>
            </a:r>
            <a:r>
              <a:rPr lang="en-US" dirty="0"/>
              <a:t>authentication context and the command </a:t>
            </a:r>
            <a:r>
              <a:rPr lang="en-US" dirty="0" smtClean="0"/>
              <a:t>context</a:t>
            </a:r>
          </a:p>
          <a:p>
            <a:pPr lvl="2"/>
            <a:r>
              <a:rPr lang="en-US" dirty="0"/>
              <a:t>You can install multiple plugins and chain them </a:t>
            </a:r>
            <a:r>
              <a:rPr lang="en-US" dirty="0" smtClean="0"/>
              <a:t>together in a defined order</a:t>
            </a:r>
          </a:p>
          <a:p>
            <a:pPr lvl="3"/>
            <a:r>
              <a:rPr lang="en-US" dirty="0" smtClean="0"/>
              <a:t>All plugins must GRANT access for access to succeed</a:t>
            </a:r>
          </a:p>
          <a:p>
            <a:pPr lvl="2"/>
            <a:r>
              <a:rPr lang="en-US" dirty="0" smtClean="0"/>
              <a:t>Shortfall </a:t>
            </a:r>
          </a:p>
          <a:p>
            <a:pPr lvl="3"/>
            <a:r>
              <a:rPr lang="en-US" dirty="0" smtClean="0"/>
              <a:t>Docker does not currently supply any authorization plugins (3</a:t>
            </a:r>
            <a:r>
              <a:rPr lang="en-US" baseline="30000" dirty="0" smtClean="0"/>
              <a:t>rd</a:t>
            </a:r>
            <a:r>
              <a:rPr lang="en-US" dirty="0" smtClean="0"/>
              <a:t> parties?)</a:t>
            </a:r>
          </a:p>
          <a:p>
            <a:pPr lvl="3"/>
            <a:r>
              <a:rPr lang="en-US" dirty="0" smtClean="0"/>
              <a:t>Docker only offers certificate based authentication presently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55050" y="149302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 descr="Authorization Deny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373" y="4114800"/>
            <a:ext cx="2748942" cy="227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3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2195"/>
            <a:ext cx="7315200" cy="994606"/>
          </a:xfrm>
        </p:spPr>
        <p:txBody>
          <a:bodyPr/>
          <a:lstStyle/>
          <a:p>
            <a:r>
              <a:rPr lang="en-US" dirty="0" smtClean="0"/>
              <a:t>Security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8" y="1219200"/>
            <a:ext cx="86868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Run Docker Engine with </a:t>
            </a:r>
            <a:r>
              <a:rPr lang="en-US" dirty="0" err="1" smtClean="0"/>
              <a:t>AppArmor</a:t>
            </a:r>
            <a:r>
              <a:rPr lang="en-US" dirty="0" smtClean="0"/>
              <a:t>, </a:t>
            </a:r>
            <a:r>
              <a:rPr lang="en-US" dirty="0" err="1" smtClean="0"/>
              <a:t>SELinux</a:t>
            </a:r>
            <a:r>
              <a:rPr lang="en-US" dirty="0" smtClean="0"/>
              <a:t> or </a:t>
            </a:r>
            <a:r>
              <a:rPr lang="en-US" dirty="0" err="1" smtClean="0"/>
              <a:t>SecCompt</a:t>
            </a:r>
            <a:r>
              <a:rPr lang="en-US" dirty="0" smtClean="0"/>
              <a:t> to </a:t>
            </a:r>
            <a:r>
              <a:rPr lang="en-US" dirty="0"/>
              <a:t>provide </a:t>
            </a:r>
            <a:r>
              <a:rPr lang="en-US" dirty="0" smtClean="0"/>
              <a:t>better process containment  (</a:t>
            </a:r>
            <a:r>
              <a:rPr lang="en-US" dirty="0" smtClean="0">
                <a:solidFill>
                  <a:schemeClr val="tx2"/>
                </a:solidFill>
              </a:rPr>
              <a:t>--security-opt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Capabilities is the default security system used by Docker </a:t>
            </a:r>
            <a:r>
              <a:rPr lang="en-US" dirty="0" smtClean="0"/>
              <a:t>engine</a:t>
            </a:r>
            <a:endParaRPr lang="en-US" dirty="0" smtClean="0"/>
          </a:p>
          <a:p>
            <a:pPr lvl="1"/>
            <a:r>
              <a:rPr lang="en-US" dirty="0" err="1"/>
              <a:t>AppArmor</a:t>
            </a:r>
            <a:r>
              <a:rPr lang="en-US" dirty="0"/>
              <a:t> profile generator for </a:t>
            </a:r>
            <a:r>
              <a:rPr lang="en-US" dirty="0" err="1"/>
              <a:t>docker</a:t>
            </a:r>
            <a:r>
              <a:rPr lang="en-US" dirty="0"/>
              <a:t> containers: https://</a:t>
            </a:r>
            <a:r>
              <a:rPr lang="en-US" dirty="0" smtClean="0"/>
              <a:t>github.com/jfrazelle/bane</a:t>
            </a:r>
            <a:endParaRPr lang="en-US" dirty="0"/>
          </a:p>
          <a:p>
            <a:r>
              <a:rPr lang="en-US" dirty="0"/>
              <a:t>Map groups of mutually-trusted containers to separate </a:t>
            </a:r>
            <a:r>
              <a:rPr lang="en-US" dirty="0" smtClean="0"/>
              <a:t>machines</a:t>
            </a:r>
          </a:p>
          <a:p>
            <a:r>
              <a:rPr lang="en-US" dirty="0" smtClean="0"/>
              <a:t>Do not </a:t>
            </a:r>
            <a:r>
              <a:rPr lang="en-US" dirty="0"/>
              <a:t>run untrusted applications with root </a:t>
            </a:r>
            <a:r>
              <a:rPr lang="en-US" dirty="0" smtClean="0"/>
              <a:t>privileges (</a:t>
            </a:r>
            <a:r>
              <a:rPr lang="en-US" dirty="0" smtClean="0">
                <a:solidFill>
                  <a:schemeClr val="tx2"/>
                </a:solidFill>
              </a:rPr>
              <a:t>--</a:t>
            </a:r>
            <a:r>
              <a:rPr lang="en-US" dirty="0" err="1" smtClean="0">
                <a:solidFill>
                  <a:schemeClr val="tx2"/>
                </a:solidFill>
              </a:rPr>
              <a:t>userns</a:t>
            </a:r>
            <a:r>
              <a:rPr lang="en-US" dirty="0" smtClean="0">
                <a:solidFill>
                  <a:schemeClr val="tx2"/>
                </a:solidFill>
              </a:rPr>
              <a:t>-remap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Follow </a:t>
            </a:r>
            <a:r>
              <a:rPr lang="en-US" dirty="0"/>
              <a:t>the “Principle of least privilege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 particular abstraction layer of a computing environment, every module (such as a process, a user or a </a:t>
            </a:r>
            <a:r>
              <a:rPr lang="en-US" dirty="0" smtClean="0"/>
              <a:t>container) </a:t>
            </a:r>
            <a:r>
              <a:rPr lang="en-US" dirty="0"/>
              <a:t>must be able to access only the information and resources that are necessary for its legitimate </a:t>
            </a:r>
            <a:r>
              <a:rPr lang="en-US" dirty="0" smtClean="0"/>
              <a:t>purpose (</a:t>
            </a:r>
            <a:r>
              <a:rPr lang="en-US" dirty="0" smtClean="0">
                <a:solidFill>
                  <a:schemeClr val="tx2"/>
                </a:solidFill>
              </a:rPr>
              <a:t>--cap-add/drop, </a:t>
            </a:r>
            <a:r>
              <a:rPr lang="en-US" dirty="0" err="1" smtClean="0">
                <a:solidFill>
                  <a:schemeClr val="tx2"/>
                </a:solidFill>
              </a:rPr>
              <a:t>seccomp</a:t>
            </a:r>
            <a:r>
              <a:rPr lang="en-US" dirty="0" smtClean="0">
                <a:solidFill>
                  <a:schemeClr val="tx2"/>
                </a:solidFill>
              </a:rPr>
              <a:t>, or –device; never –privileged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Center for Internet Security Benchmark for Docker 1.6+:</a:t>
            </a:r>
          </a:p>
          <a:p>
            <a:pPr lvl="2"/>
            <a:r>
              <a:rPr lang="en-US" dirty="0"/>
              <a:t>https://</a:t>
            </a:r>
            <a:r>
              <a:rPr lang="en-US" dirty="0" smtClean="0"/>
              <a:t>benchmarks.cisecurity.org/downloads/show-single/index.cfm?file=docker16.100</a:t>
            </a:r>
          </a:p>
          <a:p>
            <a:pPr lvl="1"/>
            <a:r>
              <a:rPr lang="en-US" dirty="0" smtClean="0"/>
              <a:t>Docker </a:t>
            </a:r>
            <a:r>
              <a:rPr lang="en-US" dirty="0" err="1" smtClean="0"/>
              <a:t>Inc’s</a:t>
            </a:r>
            <a:r>
              <a:rPr lang="en-US" dirty="0" smtClean="0"/>
              <a:t> Introduction to Container Security:</a:t>
            </a:r>
          </a:p>
          <a:p>
            <a:pPr lvl="2"/>
            <a:r>
              <a:rPr lang="en-US" dirty="0"/>
              <a:t>https://</a:t>
            </a:r>
            <a:r>
              <a:rPr lang="en-US" dirty="0" smtClean="0"/>
              <a:t>d3oypxn00j2a10.cloudfront.net/assets/img/Docker%20Security/WP_Intro_to_container_security_03.20.2015.pdf</a:t>
            </a:r>
          </a:p>
          <a:p>
            <a:pPr lvl="1"/>
            <a:r>
              <a:rPr lang="en-US" dirty="0" smtClean="0"/>
              <a:t>Docker Security Center</a:t>
            </a:r>
          </a:p>
          <a:p>
            <a:pPr lvl="2"/>
            <a:r>
              <a:rPr lang="en-US" dirty="0"/>
              <a:t>http://</a:t>
            </a:r>
            <a:r>
              <a:rPr lang="en-US" dirty="0" smtClean="0"/>
              <a:t>www.docker.com/docker-security</a:t>
            </a:r>
          </a:p>
          <a:p>
            <a:pPr lvl="1"/>
            <a:r>
              <a:rPr lang="en-US" dirty="0" smtClean="0"/>
              <a:t>Docker Bench for Security</a:t>
            </a:r>
          </a:p>
          <a:p>
            <a:pPr lvl="2"/>
            <a:r>
              <a:rPr lang="en-US" dirty="0"/>
              <a:t>https://github.com/docker/docker-bench-security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5029200"/>
            <a:ext cx="4296387" cy="15587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254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0134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362199"/>
            <a:ext cx="7467600" cy="3947161"/>
          </a:xfrm>
        </p:spPr>
        <p:txBody>
          <a:bodyPr>
            <a:normAutofit/>
          </a:bodyPr>
          <a:lstStyle/>
          <a:p>
            <a:r>
              <a:rPr lang="en-US" dirty="0" smtClean="0"/>
              <a:t>The Linux Kernel API is organized into capabilities which can be added or dropped per container</a:t>
            </a:r>
            <a:endParaRPr lang="en-US" dirty="0"/>
          </a:p>
          <a:p>
            <a:r>
              <a:rPr lang="en-US" dirty="0" smtClean="0"/>
              <a:t>The --privileged switch extends all capabilities, making it particularly troublesome in security conscious settings</a:t>
            </a:r>
            <a:endParaRPr lang="en-US" dirty="0"/>
          </a:p>
          <a:p>
            <a:r>
              <a:rPr lang="en-US" dirty="0" smtClean="0"/>
              <a:t>Devices can be mapped to containers as needed</a:t>
            </a:r>
            <a:endParaRPr lang="en-US" dirty="0"/>
          </a:p>
          <a:p>
            <a:r>
              <a:rPr lang="en-US" dirty="0"/>
              <a:t>D</a:t>
            </a:r>
            <a:r>
              <a:rPr lang="en-US" dirty="0" smtClean="0"/>
              <a:t>ocker </a:t>
            </a:r>
            <a:r>
              <a:rPr lang="en-US" dirty="0"/>
              <a:t>--security-opts </a:t>
            </a:r>
            <a:r>
              <a:rPr lang="en-US" dirty="0" smtClean="0"/>
              <a:t>allow container processes to be constrained by </a:t>
            </a:r>
            <a:r>
              <a:rPr lang="en-US" dirty="0" err="1" smtClean="0"/>
              <a:t>AppArmor</a:t>
            </a:r>
            <a:r>
              <a:rPr lang="en-US" dirty="0" smtClean="0"/>
              <a:t>, </a:t>
            </a:r>
            <a:r>
              <a:rPr lang="en-US" dirty="0" err="1" smtClean="0"/>
              <a:t>SELinux</a:t>
            </a:r>
            <a:r>
              <a:rPr lang="en-US" dirty="0" smtClean="0"/>
              <a:t> and/or </a:t>
            </a:r>
            <a:r>
              <a:rPr lang="en-US" dirty="0" err="1" smtClean="0"/>
              <a:t>SecComp</a:t>
            </a:r>
            <a:endParaRPr lang="en-US" dirty="0" smtClean="0"/>
          </a:p>
          <a:p>
            <a:pPr lvl="1"/>
            <a:r>
              <a:rPr lang="en-US" dirty="0" smtClean="0"/>
              <a:t>Default is Capabilities</a:t>
            </a:r>
            <a:endParaRPr lang="en-US" dirty="0"/>
          </a:p>
          <a:p>
            <a:r>
              <a:rPr lang="en-US" dirty="0" smtClean="0"/>
              <a:t>User </a:t>
            </a:r>
            <a:r>
              <a:rPr lang="en-US" dirty="0"/>
              <a:t>name </a:t>
            </a:r>
            <a:r>
              <a:rPr lang="en-US" dirty="0" smtClean="0"/>
              <a:t>spaces allow container users to be mapped to unprivileged users on the host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5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0"/>
            <a:ext cx="5270238" cy="1077897"/>
          </a:xfrm>
        </p:spPr>
        <p:txBody>
          <a:bodyPr/>
          <a:lstStyle/>
          <a:p>
            <a:r>
              <a:rPr lang="en-US" dirty="0" smtClean="0"/>
              <a:t>Lab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429000"/>
            <a:ext cx="6807376" cy="990601"/>
          </a:xfrm>
        </p:spPr>
        <p:txBody>
          <a:bodyPr/>
          <a:lstStyle/>
          <a:p>
            <a:r>
              <a:rPr lang="en-US" dirty="0" smtClean="0"/>
              <a:t>Docker Security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: Networking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</a:t>
            </a:r>
            <a:r>
              <a:rPr lang="en-US" dirty="0" smtClean="0"/>
              <a:t>2013-2016, </a:t>
            </a:r>
            <a:r>
              <a:rPr lang="en-US" dirty="0" smtClean="0"/>
              <a:t>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dirty="0" smtClean="0"/>
              <a:t>: Volumes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/>
              <a:t>Describe the features of Docker networking</a:t>
            </a:r>
          </a:p>
          <a:p>
            <a:r>
              <a:rPr lang="en-US" dirty="0"/>
              <a:t>Use docker and host based </a:t>
            </a:r>
            <a:r>
              <a:rPr lang="en-US" dirty="0" smtClean="0"/>
              <a:t>commands (ex. </a:t>
            </a:r>
            <a:r>
              <a:rPr lang="en-US" dirty="0" err="1"/>
              <a:t>i</a:t>
            </a:r>
            <a:r>
              <a:rPr lang="en-US" dirty="0" err="1" smtClean="0"/>
              <a:t>ptables</a:t>
            </a:r>
            <a:r>
              <a:rPr lang="en-US" dirty="0" smtClean="0"/>
              <a:t>) </a:t>
            </a:r>
            <a:r>
              <a:rPr lang="en-US" dirty="0"/>
              <a:t>to work with containers and networks</a:t>
            </a:r>
          </a:p>
          <a:p>
            <a:r>
              <a:rPr lang="en-US" dirty="0"/>
              <a:t>Describe the Docker container linking feature</a:t>
            </a:r>
          </a:p>
          <a:p>
            <a:r>
              <a:rPr lang="en-US" dirty="0" smtClean="0"/>
              <a:t>Understand the basics of SDN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2363"/>
            <a:ext cx="7315200" cy="1154097"/>
          </a:xfrm>
        </p:spPr>
        <p:txBody>
          <a:bodyPr/>
          <a:lstStyle/>
          <a:p>
            <a:r>
              <a:rPr lang="en-US" dirty="0" smtClean="0"/>
              <a:t>Container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82510"/>
            <a:ext cx="8229600" cy="35132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containers </a:t>
            </a:r>
            <a:r>
              <a:rPr lang="en-US" dirty="0" smtClean="0"/>
              <a:t>expose </a:t>
            </a:r>
            <a:r>
              <a:rPr lang="en-US" dirty="0"/>
              <a:t>ports </a:t>
            </a:r>
            <a:r>
              <a:rPr lang="en-US" dirty="0" smtClean="0"/>
              <a:t>which can be mapped to host interfaces </a:t>
            </a:r>
            <a:r>
              <a:rPr lang="en-US" dirty="0"/>
              <a:t>so that container services are exposed on the </a:t>
            </a:r>
            <a:r>
              <a:rPr lang="en-US" dirty="0" smtClean="0"/>
              <a:t>host's </a:t>
            </a:r>
            <a:r>
              <a:rPr lang="en-US" dirty="0"/>
              <a:t>external network </a:t>
            </a:r>
            <a:endParaRPr lang="en-US" dirty="0" smtClean="0"/>
          </a:p>
          <a:p>
            <a:r>
              <a:rPr lang="en-US" dirty="0" smtClean="0"/>
              <a:t>Docker also supports internal networking</a:t>
            </a:r>
          </a:p>
          <a:p>
            <a:pPr lvl="1"/>
            <a:r>
              <a:rPr lang="en-US" dirty="0" smtClean="0"/>
              <a:t>Docker assigns containers an </a:t>
            </a:r>
            <a:r>
              <a:rPr lang="en-US" dirty="0"/>
              <a:t>IP </a:t>
            </a:r>
            <a:r>
              <a:rPr lang="en-US" dirty="0" smtClean="0"/>
              <a:t>address on an isolated host based virtual network (172.17.x.x, though docker will choose an alternate subnet if there is a conflict)</a:t>
            </a:r>
          </a:p>
          <a:p>
            <a:pPr lvl="1"/>
            <a:r>
              <a:rPr lang="en-US" dirty="0" smtClean="0"/>
              <a:t>Docker defines a host interface as a gateway </a:t>
            </a:r>
          </a:p>
          <a:p>
            <a:pPr lvl="2"/>
            <a:r>
              <a:rPr lang="en-US" dirty="0" smtClean="0"/>
              <a:t>Docker0, usually 172.17.42.1</a:t>
            </a:r>
          </a:p>
          <a:p>
            <a:r>
              <a:rPr lang="en-US" dirty="0" smtClean="0"/>
              <a:t>Containers may get new IP addresses each restart</a:t>
            </a:r>
          </a:p>
          <a:p>
            <a:r>
              <a:rPr lang="en-US" dirty="0" smtClean="0"/>
              <a:t>Docker 1.5+ also supports </a:t>
            </a:r>
            <a:r>
              <a:rPr lang="en-US" dirty="0"/>
              <a:t>IPv6 addresses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enable </a:t>
            </a:r>
            <a:r>
              <a:rPr lang="en-US" dirty="0" smtClean="0"/>
              <a:t>ipv6 run </a:t>
            </a:r>
            <a:r>
              <a:rPr lang="en-US" dirty="0"/>
              <a:t>the Docker daemon with the --ipv6 </a:t>
            </a:r>
            <a:r>
              <a:rPr lang="en-US" dirty="0" smtClean="0"/>
              <a:t>flag</a:t>
            </a:r>
          </a:p>
          <a:p>
            <a:r>
              <a:rPr lang="en-US" dirty="0" smtClean="0"/>
              <a:t>Docker 1.9+ introduces key new container networking features</a:t>
            </a:r>
          </a:p>
          <a:p>
            <a:pPr lvl="1"/>
            <a:r>
              <a:rPr lang="en-US" dirty="0" smtClean="0"/>
              <a:t>Docker can create multiple named networks (previously one net per host, docker0)</a:t>
            </a:r>
          </a:p>
          <a:p>
            <a:pPr lvl="1"/>
            <a:r>
              <a:rPr lang="en-US" dirty="0" smtClean="0"/>
              <a:t>Networks can span hosts (previously each docker0 network existed on only a single host)</a:t>
            </a:r>
          </a:p>
          <a:p>
            <a:pPr lvl="1"/>
            <a:r>
              <a:rPr lang="en-US" dirty="0" smtClean="0"/>
              <a:t>Containers can have multiple network interfaces (previously each container had only one network interface)</a:t>
            </a:r>
          </a:p>
          <a:p>
            <a:pPr lvl="1"/>
            <a:r>
              <a:rPr lang="en-US" dirty="0" smtClean="0"/>
              <a:t>Docker networking is a large topic and covered in detail in the Advanced Docker course, more </a:t>
            </a:r>
            <a:r>
              <a:rPr lang="en-US" dirty="0"/>
              <a:t>info: </a:t>
            </a:r>
            <a:endParaRPr lang="en-US" dirty="0" smtClean="0"/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network --help</a:t>
            </a:r>
            <a:endParaRPr lang="en-US" dirty="0"/>
          </a:p>
          <a:p>
            <a:pPr lvl="2"/>
            <a:r>
              <a:rPr lang="en-US" dirty="0" smtClean="0"/>
              <a:t>https</a:t>
            </a:r>
            <a:r>
              <a:rPr lang="en-US" dirty="0"/>
              <a:t>://docs.docker.com/engine/userguide/networking/dockernetworks</a:t>
            </a:r>
            <a:r>
              <a:rPr lang="en-US" dirty="0" smtClean="0"/>
              <a:t>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257800"/>
            <a:ext cx="7867650" cy="1409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5396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53251" y="206372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05893" y="422505"/>
            <a:ext cx="941203" cy="301752"/>
          </a:xfrm>
        </p:spPr>
        <p:txBody>
          <a:bodyPr/>
          <a:lstStyle/>
          <a:p>
            <a:fld id="{AF131D0A-6774-4124-AA4A-EC1B6F1EDCB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7848600" cy="39053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653202"/>
            <a:ext cx="2514600" cy="17793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Each container receives a </a:t>
            </a:r>
            <a:r>
              <a:rPr lang="en-US" dirty="0" err="1" smtClean="0"/>
              <a:t>veth</a:t>
            </a:r>
            <a:r>
              <a:rPr lang="en-US" dirty="0" smtClean="0"/>
              <a:t> (virtual Ethernet) connection to the Docker virtual network by default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95" y="96227"/>
            <a:ext cx="4495800" cy="6719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Container interfaces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4730614"/>
            <a:ext cx="4953000" cy="20016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53" y="3508079"/>
            <a:ext cx="5119687" cy="28889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9663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3500"/>
            <a:ext cx="5779648" cy="8836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Docker Host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295401"/>
            <a:ext cx="8829675" cy="164614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Docker containers access the outside world through the Host interface</a:t>
            </a:r>
          </a:p>
          <a:p>
            <a:r>
              <a:rPr lang="en-US" dirty="0" smtClean="0"/>
              <a:t>The 172 network is not externally routable and must be translated using NAT/PAT</a:t>
            </a:r>
          </a:p>
          <a:p>
            <a:pPr lvl="1"/>
            <a:r>
              <a:rPr lang="en-US" dirty="0" smtClean="0"/>
              <a:t>Firewall </a:t>
            </a:r>
            <a:r>
              <a:rPr lang="en-US" dirty="0"/>
              <a:t>rules and NAT configuration allow Docker to route between containers and the host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DNAT (destination based network address translation) is used to map host ports to containers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8" y="2819400"/>
            <a:ext cx="8601075" cy="38790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83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315200" cy="5770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Port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" y="653235"/>
            <a:ext cx="9026881" cy="262336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-p flag </a:t>
            </a:r>
            <a:r>
              <a:rPr lang="en-US" dirty="0"/>
              <a:t>manages </a:t>
            </a:r>
            <a:r>
              <a:rPr lang="en-US" dirty="0" smtClean="0"/>
              <a:t>container network </a:t>
            </a:r>
            <a:r>
              <a:rPr lang="en-US" dirty="0"/>
              <a:t>ports </a:t>
            </a:r>
            <a:r>
              <a:rPr lang="en-US" dirty="0" smtClean="0"/>
              <a:t>forwarding</a:t>
            </a:r>
          </a:p>
          <a:p>
            <a:pPr lvl="1"/>
            <a:r>
              <a:rPr lang="en-US" dirty="0" smtClean="0"/>
              <a:t>Containers may be configured in various ways</a:t>
            </a:r>
          </a:p>
          <a:p>
            <a:pPr lvl="2"/>
            <a:r>
              <a:rPr lang="en-US" dirty="0" smtClean="0"/>
              <a:t>The container ports may be internal to the container (unavailable from the host)</a:t>
            </a:r>
          </a:p>
          <a:p>
            <a:pPr lvl="2"/>
            <a:r>
              <a:rPr lang="en-US" dirty="0" smtClean="0"/>
              <a:t>Docker </a:t>
            </a:r>
            <a:r>
              <a:rPr lang="en-US" dirty="0"/>
              <a:t>can randomly assign a </a:t>
            </a:r>
            <a:r>
              <a:rPr lang="en-US" dirty="0" smtClean="0"/>
              <a:t>host port (49000 – 49900) to container ports</a:t>
            </a:r>
          </a:p>
          <a:p>
            <a:pPr lvl="2"/>
            <a:r>
              <a:rPr lang="en-US" dirty="0" smtClean="0"/>
              <a:t>You </a:t>
            </a:r>
            <a:r>
              <a:rPr lang="en-US" dirty="0"/>
              <a:t>can specify a </a:t>
            </a:r>
            <a:r>
              <a:rPr lang="en-US" dirty="0" smtClean="0"/>
              <a:t>host port for each container port</a:t>
            </a:r>
          </a:p>
          <a:p>
            <a:pPr lvl="2"/>
            <a:r>
              <a:rPr lang="en-US" dirty="0" smtClean="0"/>
              <a:t>Docker can map the same port used by the container on the host interface using -P (capital P w/ no </a:t>
            </a:r>
            <a:r>
              <a:rPr lang="en-US" dirty="0" err="1" smtClean="0"/>
              <a:t>params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host port can be prefixed with an interface</a:t>
            </a:r>
          </a:p>
          <a:p>
            <a:pPr lvl="1"/>
            <a:r>
              <a:rPr lang="en-US" dirty="0" smtClean="0"/>
              <a:t>UDP ports can be exposed by adding the /</a:t>
            </a:r>
            <a:r>
              <a:rPr lang="en-US" dirty="0" err="1" smtClean="0"/>
              <a:t>udp</a:t>
            </a:r>
            <a:r>
              <a:rPr lang="en-US" dirty="0" smtClean="0"/>
              <a:t> suffix</a:t>
            </a:r>
          </a:p>
          <a:p>
            <a:r>
              <a:rPr lang="en-US" dirty="0" smtClean="0"/>
              <a:t>The port command displays port details (similar to the </a:t>
            </a:r>
            <a:r>
              <a:rPr lang="en-US" dirty="0" err="1" smtClean="0"/>
              <a:t>ps</a:t>
            </a:r>
            <a:r>
              <a:rPr lang="en-US" dirty="0" smtClean="0"/>
              <a:t> command)</a:t>
            </a:r>
          </a:p>
          <a:p>
            <a:r>
              <a:rPr lang="en-US" dirty="0" smtClean="0"/>
              <a:t>For example the docker “registry” image specifies the </a:t>
            </a:r>
            <a:r>
              <a:rPr lang="en-US" dirty="0" smtClean="0">
                <a:solidFill>
                  <a:schemeClr val="tx2"/>
                </a:solidFill>
              </a:rPr>
              <a:t>EXPOSE</a:t>
            </a:r>
            <a:r>
              <a:rPr lang="en-US" dirty="0" smtClean="0"/>
              <a:t> 5000 instruction</a:t>
            </a:r>
          </a:p>
          <a:p>
            <a:pPr lvl="1"/>
            <a:r>
              <a:rPr lang="en-US" dirty="0" smtClean="0"/>
              <a:t>The session below demonstrates three possible port mapping styles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6465" y="184965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261" y="3276600"/>
            <a:ext cx="8686800" cy="3554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run -d registry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913120c8f3c3f40968079e70f4b758618ecf95a9d234337841ff09cf688a7494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CONTAINER ID        IMAGE               COMMAND             CREATED             STATUS              PORTS               NAMES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913120c8f3c3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registry:latest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-registry"   4 seconds ago       Up 3 seconds        5000/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berserk_carson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stop 913120c8f3c3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913120c8f3c3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run -d -p 5000 --name="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regtest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" registry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55af8926ce3ea511b2357d4dc9e750018ff72a177457fab5991650f1dc73b777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CONTAINER ID        IMAGE               COMMAND             CREATED             STATUS              PORTS                     NAMES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55af8926ce3e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registry:latest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-registry"   3 seconds ago       Up 2 seconds        0.0.0.0:49154-&gt;5000/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regtest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stop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regtest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regtest</a:t>
            </a:r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regtest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regtest</a:t>
            </a:r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run -d -p 127.0.0.1:8585:5000 --name="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regtest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" registry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9ad870687ebf53381da6ae51c1c4ae09cddb03a8a33d6d17c0ef817bdc4dc36e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CONTAINER ID        IMAGE               COMMAND             CREATED             STATUS              PORTS                      NAMES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9ad870687ebf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registry:latest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-registry"   14 seconds ago      Up 13 seconds       127.0.0.1:8585-&gt;5000/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regtest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port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regtest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5000/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-&gt; 127.0.0.1:8585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91000" y="5184372"/>
            <a:ext cx="4887142" cy="4154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/>
              <a:t>Docker port mapping reference</a:t>
            </a:r>
          </a:p>
          <a:p>
            <a:r>
              <a:rPr lang="en-US" sz="1050" dirty="0" smtClean="0"/>
              <a:t>http</a:t>
            </a:r>
            <a:r>
              <a:rPr lang="en-US" sz="1050" dirty="0"/>
              <a:t>://docs.docker.com/userguide/dockerlinks/#network-port-mapping-refresher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36809" y="4038600"/>
            <a:ext cx="1066800" cy="7386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Metadata created by EXPOSE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858000" y="4038600"/>
            <a:ext cx="685800" cy="38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625"/>
            <a:ext cx="7239000" cy="791776"/>
          </a:xfrm>
        </p:spPr>
        <p:txBody>
          <a:bodyPr/>
          <a:lstStyle/>
          <a:p>
            <a:r>
              <a:rPr lang="en-US" dirty="0" smtClean="0"/>
              <a:t>Linking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7391400" cy="4648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Inter-Container Communications</a:t>
            </a:r>
          </a:p>
          <a:p>
            <a:pPr lvl="1"/>
            <a:r>
              <a:rPr lang="en-US" dirty="0" smtClean="0"/>
              <a:t>Docker containers can use external services via MASCARADE rules</a:t>
            </a:r>
          </a:p>
          <a:p>
            <a:pPr lvl="1"/>
            <a:r>
              <a:rPr lang="en-US" dirty="0" smtClean="0"/>
              <a:t>Docker containers can expose services externally using DNAT rules</a:t>
            </a:r>
          </a:p>
          <a:p>
            <a:pPr lvl="1"/>
            <a:r>
              <a:rPr lang="en-US" dirty="0" smtClean="0"/>
              <a:t>Docker </a:t>
            </a:r>
            <a:r>
              <a:rPr lang="en-US" dirty="0"/>
              <a:t>containers </a:t>
            </a:r>
            <a:r>
              <a:rPr lang="en-US" dirty="0" smtClean="0"/>
              <a:t>can also be linked directly using Docker virtual networks</a:t>
            </a:r>
          </a:p>
          <a:p>
            <a:r>
              <a:rPr lang="en-US" dirty="0" smtClean="0"/>
              <a:t>Container </a:t>
            </a:r>
            <a:r>
              <a:rPr lang="en-US" dirty="0"/>
              <a:t>naming</a:t>
            </a:r>
          </a:p>
          <a:p>
            <a:pPr lvl="1"/>
            <a:r>
              <a:rPr lang="en-US" dirty="0" smtClean="0"/>
              <a:t>Named containers on the same virtual network can discover each other by name (via /</a:t>
            </a:r>
            <a:r>
              <a:rPr lang="en-US" dirty="0" err="1" smtClean="0"/>
              <a:t>etc</a:t>
            </a:r>
            <a:r>
              <a:rPr lang="en-US" dirty="0" smtClean="0"/>
              <a:t>/hosts as of Docker v1.9 and via DNS as of Docker 1.10)</a:t>
            </a:r>
          </a:p>
          <a:p>
            <a:r>
              <a:rPr lang="en-US" dirty="0" smtClean="0"/>
              <a:t>The docker run --</a:t>
            </a:r>
            <a:r>
              <a:rPr lang="en-US" dirty="0"/>
              <a:t>link </a:t>
            </a:r>
            <a:r>
              <a:rPr lang="en-US" dirty="0" smtClean="0"/>
              <a:t>flag is used to create container aliases</a:t>
            </a:r>
            <a:endParaRPr lang="en-US" dirty="0"/>
          </a:p>
          <a:p>
            <a:pPr lvl="1"/>
            <a:r>
              <a:rPr lang="en-US" dirty="0" smtClean="0"/>
              <a:t>For example: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docker run -d --name </a:t>
            </a:r>
            <a:r>
              <a:rPr lang="en-US" dirty="0" err="1" smtClean="0"/>
              <a:t>dbsvr</a:t>
            </a:r>
            <a:r>
              <a:rPr lang="en-US" dirty="0" smtClean="0"/>
              <a:t> train/</a:t>
            </a:r>
            <a:r>
              <a:rPr lang="en-US" dirty="0" err="1" smtClean="0"/>
              <a:t>postgres</a:t>
            </a:r>
            <a:endParaRPr lang="en-US" dirty="0"/>
          </a:p>
          <a:p>
            <a:pPr lvl="2"/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docker run -d -P --name web </a:t>
            </a:r>
            <a:r>
              <a:rPr lang="en-US" b="1" dirty="0">
                <a:solidFill>
                  <a:schemeClr val="tx2"/>
                </a:solidFill>
              </a:rPr>
              <a:t>--link </a:t>
            </a:r>
            <a:r>
              <a:rPr lang="en-US" b="1" dirty="0" err="1" smtClean="0">
                <a:solidFill>
                  <a:schemeClr val="tx2"/>
                </a:solidFill>
              </a:rPr>
              <a:t>dbsvr:db</a:t>
            </a:r>
            <a:r>
              <a:rPr lang="en-US" dirty="0" smtClean="0"/>
              <a:t> train/</a:t>
            </a:r>
            <a:r>
              <a:rPr lang="en-US" dirty="0" err="1" smtClean="0"/>
              <a:t>webapp</a:t>
            </a:r>
            <a:r>
              <a:rPr lang="en-US" dirty="0" smtClean="0"/>
              <a:t> </a:t>
            </a:r>
            <a:r>
              <a:rPr lang="en-US" dirty="0"/>
              <a:t>python </a:t>
            </a:r>
            <a:r>
              <a:rPr lang="en-US" dirty="0" smtClean="0"/>
              <a:t>app.py</a:t>
            </a:r>
          </a:p>
          <a:p>
            <a:pPr lvl="3"/>
            <a:r>
              <a:rPr lang="en-US" dirty="0" smtClean="0"/>
              <a:t>“-P” (uppercase P) switch publishes the container EXPOSE port(s) directly on the host with random ephemeral ports</a:t>
            </a:r>
          </a:p>
          <a:p>
            <a:pPr lvl="1"/>
            <a:r>
              <a:rPr lang="en-US" dirty="0" smtClean="0"/>
              <a:t>The --link switch takes the form: </a:t>
            </a:r>
            <a:r>
              <a:rPr lang="en-US" dirty="0"/>
              <a:t>--link &lt;name or id&gt;:</a:t>
            </a:r>
            <a:r>
              <a:rPr lang="en-US" dirty="0" smtClean="0"/>
              <a:t>alias</a:t>
            </a:r>
          </a:p>
          <a:p>
            <a:pPr lvl="2"/>
            <a:r>
              <a:rPr lang="en-US" dirty="0" smtClean="0"/>
              <a:t>“name” </a:t>
            </a:r>
            <a:r>
              <a:rPr lang="en-US" dirty="0"/>
              <a:t>is the </a:t>
            </a:r>
            <a:r>
              <a:rPr lang="en-US" dirty="0" smtClean="0"/>
              <a:t>container to link </a:t>
            </a:r>
            <a:r>
              <a:rPr lang="en-US" dirty="0"/>
              <a:t>to and </a:t>
            </a:r>
            <a:r>
              <a:rPr lang="en-US" dirty="0" smtClean="0"/>
              <a:t>“alias” </a:t>
            </a:r>
            <a:r>
              <a:rPr lang="en-US" dirty="0"/>
              <a:t>is </a:t>
            </a:r>
            <a:r>
              <a:rPr lang="en-US" dirty="0" smtClean="0"/>
              <a:t>a resolvable name for the target container within the client container</a:t>
            </a:r>
          </a:p>
          <a:p>
            <a:pPr lvl="2"/>
            <a:r>
              <a:rPr lang="en-US" dirty="0" smtClean="0"/>
              <a:t>Prior to Docker 1.10 the --link switch was only supported on the Docker0 Host network (in Docker 1.10+ link aliases can be created between any two containers on the same network)</a:t>
            </a:r>
          </a:p>
          <a:p>
            <a:r>
              <a:rPr lang="en-US" dirty="0" smtClean="0"/>
              <a:t>Inter-container connections do not require externally exposed ports</a:t>
            </a:r>
          </a:p>
          <a:p>
            <a:pPr lvl="1"/>
            <a:r>
              <a:rPr lang="en-US" dirty="0" smtClean="0"/>
              <a:t>Note the </a:t>
            </a:r>
            <a:r>
              <a:rPr lang="en-US" dirty="0" err="1"/>
              <a:t>db</a:t>
            </a:r>
            <a:r>
              <a:rPr lang="en-US" dirty="0"/>
              <a:t> container </a:t>
            </a:r>
            <a:r>
              <a:rPr lang="en-US" dirty="0" smtClean="0"/>
              <a:t>was started without -</a:t>
            </a:r>
            <a:r>
              <a:rPr lang="en-US" dirty="0"/>
              <a:t>P or -</a:t>
            </a:r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58696"/>
            <a:ext cx="7658100" cy="6000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564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2624"/>
            <a:ext cx="44958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Link /</a:t>
            </a:r>
            <a:r>
              <a:rPr lang="en-US" dirty="0" err="1" smtClean="0"/>
              <a:t>etc</a:t>
            </a:r>
            <a:r>
              <a:rPr lang="en-US" dirty="0" smtClean="0"/>
              <a:t>/hosts and ENV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153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Prior to Docker v1.10</a:t>
            </a:r>
          </a:p>
          <a:p>
            <a:pPr lvl="1"/>
            <a:r>
              <a:rPr lang="en-US" dirty="0" smtClean="0"/>
              <a:t>Host files</a:t>
            </a:r>
          </a:p>
          <a:p>
            <a:pPr lvl="2"/>
            <a:r>
              <a:rPr lang="en-US" dirty="0" smtClean="0"/>
              <a:t>When two containers are linked Docker adds </a:t>
            </a:r>
            <a:r>
              <a:rPr lang="en-US" dirty="0"/>
              <a:t>a host entry for the source container to the /</a:t>
            </a:r>
            <a:r>
              <a:rPr lang="en-US" dirty="0" err="1"/>
              <a:t>etc</a:t>
            </a:r>
            <a:r>
              <a:rPr lang="en-US" dirty="0"/>
              <a:t>/hosts </a:t>
            </a:r>
            <a:r>
              <a:rPr lang="en-US" dirty="0" smtClean="0"/>
              <a:t>file</a:t>
            </a:r>
          </a:p>
          <a:p>
            <a:pPr lvl="3"/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docker run </a:t>
            </a:r>
            <a:r>
              <a:rPr lang="en-US" dirty="0" smtClean="0"/>
              <a:t>-it </a:t>
            </a:r>
            <a:r>
              <a:rPr lang="en-US" dirty="0"/>
              <a:t>--</a:t>
            </a:r>
            <a:r>
              <a:rPr lang="en-US" dirty="0" err="1"/>
              <a:t>rm</a:t>
            </a:r>
            <a:r>
              <a:rPr lang="en-US" dirty="0"/>
              <a:t> --link </a:t>
            </a:r>
            <a:r>
              <a:rPr lang="en-US" dirty="0" err="1" smtClean="0"/>
              <a:t>dbsvr:db</a:t>
            </a:r>
            <a:r>
              <a:rPr lang="en-US" dirty="0" smtClean="0"/>
              <a:t> </a:t>
            </a:r>
            <a:r>
              <a:rPr lang="en-US" dirty="0"/>
              <a:t>training/</a:t>
            </a:r>
            <a:r>
              <a:rPr lang="en-US" dirty="0" err="1"/>
              <a:t>webapp</a:t>
            </a:r>
            <a:r>
              <a:rPr lang="en-US" dirty="0"/>
              <a:t> /bin/bash</a:t>
            </a:r>
          </a:p>
          <a:p>
            <a:pPr lvl="3"/>
            <a:r>
              <a:rPr lang="en-US" dirty="0"/>
              <a:t>root@aed84ee21bde:/opt/</a:t>
            </a:r>
            <a:r>
              <a:rPr lang="en-US" dirty="0" err="1"/>
              <a:t>webapp</a:t>
            </a:r>
            <a:r>
              <a:rPr lang="en-US" dirty="0"/>
              <a:t># cat /</a:t>
            </a:r>
            <a:r>
              <a:rPr lang="en-US" dirty="0" err="1"/>
              <a:t>etc</a:t>
            </a:r>
            <a:r>
              <a:rPr lang="en-US" dirty="0"/>
              <a:t>/hosts</a:t>
            </a:r>
          </a:p>
          <a:p>
            <a:pPr lvl="3"/>
            <a:r>
              <a:rPr lang="en-US" dirty="0"/>
              <a:t>172.17.0.7  </a:t>
            </a:r>
            <a:r>
              <a:rPr lang="en-US" dirty="0" smtClean="0"/>
              <a:t>aed84ee21bde      	#the web app itself</a:t>
            </a:r>
            <a:endParaRPr lang="en-US" dirty="0"/>
          </a:p>
          <a:p>
            <a:pPr lvl="3"/>
            <a:r>
              <a:rPr lang="en-US" dirty="0"/>
              <a:t>. . .</a:t>
            </a:r>
          </a:p>
          <a:p>
            <a:pPr lvl="3"/>
            <a:r>
              <a:rPr lang="en-US" dirty="0"/>
              <a:t>172.17.0.5  </a:t>
            </a:r>
            <a:r>
              <a:rPr lang="en-US" dirty="0" err="1" smtClean="0"/>
              <a:t>db</a:t>
            </a:r>
            <a:r>
              <a:rPr lang="en-US" dirty="0" smtClean="0"/>
              <a:t>                 	#the linked </a:t>
            </a:r>
            <a:r>
              <a:rPr lang="en-US" dirty="0" err="1" smtClean="0"/>
              <a:t>db</a:t>
            </a:r>
            <a:r>
              <a:rPr lang="en-US" dirty="0" smtClean="0"/>
              <a:t> container</a:t>
            </a:r>
          </a:p>
          <a:p>
            <a:pPr lvl="2"/>
            <a:r>
              <a:rPr lang="en-US" dirty="0" smtClean="0"/>
              <a:t>Discussion is underway around changing discovery to a DNS function embedded in the Docker Engine</a:t>
            </a:r>
          </a:p>
          <a:p>
            <a:pPr lvl="1"/>
            <a:r>
              <a:rPr lang="en-US" dirty="0"/>
              <a:t>Environment Variables</a:t>
            </a:r>
          </a:p>
          <a:p>
            <a:pPr lvl="2"/>
            <a:r>
              <a:rPr lang="en-US" dirty="0"/>
              <a:t>When two containers are linked Docker adds </a:t>
            </a:r>
            <a:r>
              <a:rPr lang="en-US" dirty="0" smtClean="0"/>
              <a:t>environment </a:t>
            </a:r>
            <a:r>
              <a:rPr lang="en-US" dirty="0"/>
              <a:t>variables in the client container </a:t>
            </a:r>
            <a:r>
              <a:rPr lang="en-US" dirty="0" smtClean="0"/>
              <a:t>also</a:t>
            </a:r>
            <a:endParaRPr lang="en-US" dirty="0"/>
          </a:p>
          <a:p>
            <a:pPr lvl="3"/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</a:t>
            </a:r>
            <a:r>
              <a:rPr lang="en-US" dirty="0" smtClean="0"/>
              <a:t>-it </a:t>
            </a:r>
            <a:r>
              <a:rPr lang="en-US" dirty="0"/>
              <a:t>--</a:t>
            </a:r>
            <a:r>
              <a:rPr lang="en-US" dirty="0" err="1"/>
              <a:t>rm</a:t>
            </a:r>
            <a:r>
              <a:rPr lang="en-US" dirty="0"/>
              <a:t> --link </a:t>
            </a:r>
            <a:r>
              <a:rPr lang="en-US" dirty="0" err="1"/>
              <a:t>dbsvr:db</a:t>
            </a:r>
            <a:r>
              <a:rPr lang="en-US" dirty="0"/>
              <a:t> training/</a:t>
            </a:r>
            <a:r>
              <a:rPr lang="en-US" dirty="0" err="1"/>
              <a:t>webapp</a:t>
            </a:r>
            <a:r>
              <a:rPr lang="en-US" dirty="0"/>
              <a:t> /</a:t>
            </a:r>
            <a:r>
              <a:rPr lang="en-US" dirty="0" smtClean="0"/>
              <a:t>bin/bash</a:t>
            </a:r>
          </a:p>
          <a:p>
            <a:pPr lvl="3"/>
            <a:r>
              <a:rPr lang="en-US" dirty="0"/>
              <a:t>root@aed84ee21bde:/opt/</a:t>
            </a:r>
            <a:r>
              <a:rPr lang="en-US" dirty="0" err="1"/>
              <a:t>webapp</a:t>
            </a:r>
            <a:r>
              <a:rPr lang="en-US" dirty="0"/>
              <a:t>#</a:t>
            </a:r>
            <a:r>
              <a:rPr lang="en-US" dirty="0" smtClean="0"/>
              <a:t> </a:t>
            </a:r>
            <a:r>
              <a:rPr lang="en-US" dirty="0" err="1"/>
              <a:t>env</a:t>
            </a:r>
            <a:endParaRPr lang="en-US" dirty="0"/>
          </a:p>
          <a:p>
            <a:pPr lvl="3"/>
            <a:r>
              <a:rPr lang="en-US" dirty="0"/>
              <a:t>    . . .</a:t>
            </a:r>
          </a:p>
          <a:p>
            <a:pPr lvl="3"/>
            <a:r>
              <a:rPr lang="en-US" dirty="0"/>
              <a:t>    DB_NAME=/web2/</a:t>
            </a:r>
            <a:r>
              <a:rPr lang="en-US" dirty="0" err="1"/>
              <a:t>db</a:t>
            </a:r>
            <a:endParaRPr lang="en-US" dirty="0"/>
          </a:p>
          <a:p>
            <a:pPr lvl="3"/>
            <a:r>
              <a:rPr lang="en-US" dirty="0"/>
              <a:t>    DB_PORT=tcp://172.17.0.5:5432</a:t>
            </a:r>
          </a:p>
          <a:p>
            <a:pPr lvl="3"/>
            <a:r>
              <a:rPr lang="en-US" dirty="0"/>
              <a:t>    DB_PORT_5432_TCP=tcp://172.17.0.5:5432</a:t>
            </a:r>
          </a:p>
          <a:p>
            <a:pPr lvl="3"/>
            <a:r>
              <a:rPr lang="en-US" dirty="0"/>
              <a:t>    DB_PORT_5432_TCP_PROTO=</a:t>
            </a:r>
            <a:r>
              <a:rPr lang="en-US" dirty="0" err="1"/>
              <a:t>tcp</a:t>
            </a:r>
            <a:endParaRPr lang="en-US" dirty="0"/>
          </a:p>
          <a:p>
            <a:pPr lvl="3"/>
            <a:r>
              <a:rPr lang="en-US" dirty="0"/>
              <a:t>    DB_PORT_5432_TCP_PORT=5432</a:t>
            </a:r>
          </a:p>
          <a:p>
            <a:pPr lvl="3"/>
            <a:r>
              <a:rPr lang="en-US" dirty="0"/>
              <a:t>    </a:t>
            </a:r>
            <a:r>
              <a:rPr lang="en-US" dirty="0" smtClean="0"/>
              <a:t>DB_PORT_5432_TCP_ADDR=172.17.0.5</a:t>
            </a:r>
          </a:p>
          <a:p>
            <a:r>
              <a:rPr lang="en-US" dirty="0" smtClean="0"/>
              <a:t>Docker v1.10+</a:t>
            </a:r>
          </a:p>
          <a:p>
            <a:pPr lvl="1"/>
            <a:r>
              <a:rPr lang="en-US" dirty="0" smtClean="0"/>
              <a:t>Docker v1.10 updates /</a:t>
            </a:r>
            <a:r>
              <a:rPr lang="en-US" dirty="0" err="1" smtClean="0"/>
              <a:t>etc</a:t>
            </a:r>
            <a:r>
              <a:rPr lang="en-US" dirty="0" smtClean="0"/>
              <a:t>/hosts for containers on the Docker0 network for backwards compatibility</a:t>
            </a:r>
          </a:p>
          <a:p>
            <a:pPr lvl="1"/>
            <a:r>
              <a:rPr lang="en-US" dirty="0" smtClean="0"/>
              <a:t>Containers on user defined networks now use a Docker daemon supplied DNS server to lookup other containers</a:t>
            </a:r>
          </a:p>
          <a:p>
            <a:pPr lvl="1"/>
            <a:r>
              <a:rPr lang="en-US" dirty="0" smtClean="0"/>
              <a:t>Links simply add additional aliases for containers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1910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docker</a:t>
            </a:r>
            <a:r>
              <a:rPr lang="en-US" sz="3200" dirty="0" smtClean="0"/>
              <a:t> network  </a:t>
            </a:r>
            <a:br>
              <a:rPr lang="en-US" sz="3200" dirty="0" smtClean="0"/>
            </a:br>
            <a:r>
              <a:rPr lang="en-US" sz="3200" dirty="0" smtClean="0"/>
              <a:t>[new in Docker v1.9]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4343400" cy="5257799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ls</a:t>
            </a:r>
            <a:r>
              <a:rPr lang="en-US" dirty="0" smtClean="0"/>
              <a:t> – list the networks available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create</a:t>
            </a:r>
            <a:r>
              <a:rPr lang="en-US" dirty="0" smtClean="0"/>
              <a:t> – creates a new virtual network</a:t>
            </a:r>
          </a:p>
          <a:p>
            <a:pPr lvl="2"/>
            <a:r>
              <a:rPr lang="en-US" dirty="0" smtClean="0"/>
              <a:t>--internal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rm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removes an existing virtual network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nspect</a:t>
            </a:r>
            <a:r>
              <a:rPr lang="en-US" dirty="0" smtClean="0"/>
              <a:t> – displays network information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connect</a:t>
            </a:r>
            <a:r>
              <a:rPr lang="en-US" dirty="0" smtClean="0"/>
              <a:t> – connects an existing container to the specified network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disconnect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disconnects </a:t>
            </a:r>
            <a:r>
              <a:rPr lang="en-US" dirty="0"/>
              <a:t>an existing container </a:t>
            </a:r>
            <a:r>
              <a:rPr lang="en-US" dirty="0" smtClean="0"/>
              <a:t>from the </a:t>
            </a:r>
            <a:r>
              <a:rPr lang="en-US" dirty="0"/>
              <a:t>specified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Docker 1.9 allows containers to connect to multiple networks</a:t>
            </a:r>
          </a:p>
          <a:p>
            <a:pPr lvl="1"/>
            <a:r>
              <a:rPr lang="en-US" dirty="0" smtClean="0"/>
              <a:t>eth0, eth1, etc.</a:t>
            </a:r>
          </a:p>
          <a:p>
            <a:r>
              <a:rPr lang="en-US" smtClean="0"/>
              <a:t>Network </a:t>
            </a:r>
            <a:r>
              <a:rPr lang="en-US" dirty="0" smtClean="0"/>
              <a:t>drivers (-d &lt;driver&gt;)</a:t>
            </a:r>
          </a:p>
          <a:p>
            <a:pPr lvl="1"/>
            <a:r>
              <a:rPr lang="en-US" dirty="0" smtClean="0"/>
              <a:t>none – loopback only</a:t>
            </a:r>
          </a:p>
          <a:p>
            <a:pPr lvl="1"/>
            <a:r>
              <a:rPr lang="en-US" dirty="0" smtClean="0"/>
              <a:t>host – no container network namespace</a:t>
            </a:r>
          </a:p>
          <a:p>
            <a:pPr lvl="1"/>
            <a:r>
              <a:rPr lang="en-US" dirty="0" smtClean="0"/>
              <a:t>bridge – Linux bridge (only available on the host it is created on)</a:t>
            </a:r>
          </a:p>
          <a:p>
            <a:pPr lvl="1"/>
            <a:r>
              <a:rPr lang="en-US" dirty="0" smtClean="0"/>
              <a:t>overlay – allows networks to span multiple hosts using VXLAN, requires a key/value store (</a:t>
            </a:r>
            <a:r>
              <a:rPr lang="en-US" dirty="0" err="1" smtClean="0"/>
              <a:t>etcd</a:t>
            </a:r>
            <a:r>
              <a:rPr lang="en-US" dirty="0" smtClean="0"/>
              <a:t>, Consul or </a:t>
            </a:r>
            <a:r>
              <a:rPr lang="en-US" dirty="0" err="1" smtClean="0"/>
              <a:t>ZooKeeper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95800" y="12408"/>
            <a:ext cx="4621616" cy="6863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err="1">
                <a:latin typeface="Consolas" panose="020B0609020204030204" pitchFamily="49" charset="0"/>
              </a:rPr>
              <a:t>user@ubuntu</a:t>
            </a:r>
            <a:r>
              <a:rPr lang="en-US" sz="800" dirty="0">
                <a:latin typeface="Consolas" panose="020B0609020204030204" pitchFamily="49" charset="0"/>
              </a:rPr>
              <a:t>:~$ 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 help network</a:t>
            </a:r>
          </a:p>
          <a:p>
            <a:r>
              <a:rPr lang="en-US" sz="800" dirty="0" smtClean="0">
                <a:latin typeface="Consolas" panose="020B0609020204030204" pitchFamily="49" charset="0"/>
              </a:rPr>
              <a:t>Usage</a:t>
            </a:r>
            <a:r>
              <a:rPr lang="en-US" sz="800" dirty="0">
                <a:latin typeface="Consolas" panose="020B0609020204030204" pitchFamily="49" charset="0"/>
              </a:rPr>
              <a:t>:	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 network [OPTIONS] COMMAND [OPTIONS]</a:t>
            </a:r>
          </a:p>
          <a:p>
            <a:r>
              <a:rPr lang="en-US" sz="800" dirty="0" smtClean="0">
                <a:latin typeface="Consolas" panose="020B0609020204030204" pitchFamily="49" charset="0"/>
              </a:rPr>
              <a:t>Commands</a:t>
            </a:r>
            <a:r>
              <a:rPr lang="en-US" sz="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connect                  </a:t>
            </a:r>
            <a:r>
              <a:rPr lang="en-US" sz="800" dirty="0" err="1">
                <a:latin typeface="Consolas" panose="020B0609020204030204" pitchFamily="49" charset="0"/>
              </a:rPr>
              <a:t>Connect</a:t>
            </a:r>
            <a:r>
              <a:rPr lang="en-US" sz="800" dirty="0">
                <a:latin typeface="Consolas" panose="020B0609020204030204" pitchFamily="49" charset="0"/>
              </a:rPr>
              <a:t> container to a network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disconnect               </a:t>
            </a:r>
            <a:r>
              <a:rPr lang="en-US" sz="800" dirty="0" err="1">
                <a:latin typeface="Consolas" panose="020B0609020204030204" pitchFamily="49" charset="0"/>
              </a:rPr>
              <a:t>Disconnect</a:t>
            </a:r>
            <a:r>
              <a:rPr lang="en-US" sz="800" dirty="0">
                <a:latin typeface="Consolas" panose="020B0609020204030204" pitchFamily="49" charset="0"/>
              </a:rPr>
              <a:t> container from a network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inspect                  Display detailed network information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ls                       List all networks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</a:t>
            </a:r>
            <a:r>
              <a:rPr lang="en-US" sz="800" dirty="0" err="1">
                <a:latin typeface="Consolas" panose="020B0609020204030204" pitchFamily="49" charset="0"/>
              </a:rPr>
              <a:t>rm</a:t>
            </a:r>
            <a:r>
              <a:rPr lang="en-US" sz="800" dirty="0">
                <a:latin typeface="Consolas" panose="020B0609020204030204" pitchFamily="49" charset="0"/>
              </a:rPr>
              <a:t>                       Remove a network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create                   </a:t>
            </a:r>
            <a:r>
              <a:rPr lang="en-US" sz="800" dirty="0" err="1">
                <a:latin typeface="Consolas" panose="020B0609020204030204" pitchFamily="49" charset="0"/>
              </a:rPr>
              <a:t>Create</a:t>
            </a:r>
            <a:r>
              <a:rPr lang="en-US" sz="800" dirty="0">
                <a:latin typeface="Consolas" panose="020B0609020204030204" pitchFamily="49" charset="0"/>
              </a:rPr>
              <a:t> a network</a:t>
            </a:r>
          </a:p>
          <a:p>
            <a:r>
              <a:rPr lang="en-US" sz="800" dirty="0" smtClean="0">
                <a:latin typeface="Consolas" panose="020B0609020204030204" pitchFamily="49" charset="0"/>
              </a:rPr>
              <a:t>Run </a:t>
            </a:r>
            <a:r>
              <a:rPr lang="en-US" sz="800" dirty="0">
                <a:latin typeface="Consolas" panose="020B0609020204030204" pitchFamily="49" charset="0"/>
              </a:rPr>
              <a:t>'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 network COMMAND --help' for more information on a command.</a:t>
            </a:r>
          </a:p>
          <a:p>
            <a:r>
              <a:rPr lang="en-US" sz="800" dirty="0" err="1" smtClean="0">
                <a:latin typeface="Consolas" panose="020B0609020204030204" pitchFamily="49" charset="0"/>
              </a:rPr>
              <a:t>user@ubuntu</a:t>
            </a:r>
            <a:r>
              <a:rPr lang="en-US" sz="800" dirty="0">
                <a:latin typeface="Consolas" panose="020B0609020204030204" pitchFamily="49" charset="0"/>
              </a:rPr>
              <a:t>:~$ 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 network create </a:t>
            </a:r>
            <a:r>
              <a:rPr lang="en-US" sz="800" dirty="0" err="1">
                <a:latin typeface="Consolas" panose="020B0609020204030204" pitchFamily="49" charset="0"/>
              </a:rPr>
              <a:t>dbnet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83303b4072a01a643b0e528004455ea1dea0d82e34b8d0acaee294ecda140f2c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user@ubuntu</a:t>
            </a:r>
            <a:r>
              <a:rPr lang="en-US" sz="800" dirty="0">
                <a:latin typeface="Consolas" panose="020B0609020204030204" pitchFamily="49" charset="0"/>
              </a:rPr>
              <a:t>:~$ 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 run -</a:t>
            </a:r>
            <a:r>
              <a:rPr lang="en-US" sz="800" dirty="0" err="1">
                <a:latin typeface="Consolas" panose="020B0609020204030204" pitchFamily="49" charset="0"/>
              </a:rPr>
              <a:t>itd</a:t>
            </a:r>
            <a:r>
              <a:rPr lang="en-US" sz="800" dirty="0">
                <a:latin typeface="Consolas" panose="020B0609020204030204" pitchFamily="49" charset="0"/>
              </a:rPr>
              <a:t> --net </a:t>
            </a:r>
            <a:r>
              <a:rPr lang="en-US" sz="800" dirty="0" err="1">
                <a:latin typeface="Consolas" panose="020B0609020204030204" pitchFamily="49" charset="0"/>
              </a:rPr>
              <a:t>dbnet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busybox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 smtClean="0">
                <a:latin typeface="Consolas" panose="020B0609020204030204" pitchFamily="49" charset="0"/>
              </a:rPr>
              <a:t>5932b33e6932cb04653bfdc89c25a06791e4e8837fb3447075436b85a3266a28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</a:rPr>
              <a:t>user@ubuntu</a:t>
            </a:r>
            <a:r>
              <a:rPr lang="en-US" sz="800" dirty="0">
                <a:latin typeface="Consolas" panose="020B0609020204030204" pitchFamily="49" charset="0"/>
              </a:rPr>
              <a:t>:~$ 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 attach 593</a:t>
            </a:r>
          </a:p>
          <a:p>
            <a:r>
              <a:rPr lang="en-US" sz="800" dirty="0" smtClean="0">
                <a:latin typeface="Consolas" panose="020B0609020204030204" pitchFamily="49" charset="0"/>
              </a:rPr>
              <a:t>/ </a:t>
            </a:r>
            <a:r>
              <a:rPr lang="en-US" sz="800" dirty="0">
                <a:latin typeface="Consolas" panose="020B0609020204030204" pitchFamily="49" charset="0"/>
              </a:rPr>
              <a:t># </a:t>
            </a:r>
            <a:r>
              <a:rPr lang="en-US" sz="800" dirty="0" err="1">
                <a:latin typeface="Consolas" panose="020B0609020204030204" pitchFamily="49" charset="0"/>
              </a:rPr>
              <a:t>ip</a:t>
            </a:r>
            <a:r>
              <a:rPr lang="en-US" sz="800" dirty="0">
                <a:latin typeface="Consolas" panose="020B0609020204030204" pitchFamily="49" charset="0"/>
              </a:rPr>
              <a:t> a</a:t>
            </a:r>
          </a:p>
          <a:p>
            <a:r>
              <a:rPr lang="en-US" sz="800" dirty="0">
                <a:latin typeface="Consolas" panose="020B0609020204030204" pitchFamily="49" charset="0"/>
              </a:rPr>
              <a:t>1: lo: &lt;LOOPBACK,UP,LOWER_UP&gt; </a:t>
            </a:r>
            <a:r>
              <a:rPr lang="en-US" sz="800" dirty="0" err="1">
                <a:latin typeface="Consolas" panose="020B0609020204030204" pitchFamily="49" charset="0"/>
              </a:rPr>
              <a:t>mtu</a:t>
            </a:r>
            <a:r>
              <a:rPr lang="en-US" sz="800" dirty="0">
                <a:latin typeface="Consolas" panose="020B0609020204030204" pitchFamily="49" charset="0"/>
              </a:rPr>
              <a:t> 65536 </a:t>
            </a:r>
            <a:r>
              <a:rPr lang="en-US" sz="800" dirty="0" err="1">
                <a:latin typeface="Consolas" panose="020B0609020204030204" pitchFamily="49" charset="0"/>
              </a:rPr>
              <a:t>qdisc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noqueue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link/loopback 00:00:00:00:00:00 </a:t>
            </a:r>
            <a:r>
              <a:rPr lang="en-US" sz="800" dirty="0" err="1">
                <a:latin typeface="Consolas" panose="020B0609020204030204" pitchFamily="49" charset="0"/>
              </a:rPr>
              <a:t>brd</a:t>
            </a:r>
            <a:r>
              <a:rPr lang="en-US" sz="800" dirty="0">
                <a:latin typeface="Consolas" panose="020B0609020204030204" pitchFamily="49" charset="0"/>
              </a:rPr>
              <a:t> 00:00:00:00:00:00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err="1">
                <a:latin typeface="Consolas" panose="020B0609020204030204" pitchFamily="49" charset="0"/>
              </a:rPr>
              <a:t>inet</a:t>
            </a:r>
            <a:r>
              <a:rPr lang="en-US" sz="800" dirty="0">
                <a:latin typeface="Consolas" panose="020B0609020204030204" pitchFamily="49" charset="0"/>
              </a:rPr>
              <a:t> 127.0.0.1/8 scope host lo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latin typeface="Consolas" panose="020B0609020204030204" pitchFamily="49" charset="0"/>
              </a:rPr>
              <a:t>valid_lft</a:t>
            </a:r>
            <a:r>
              <a:rPr lang="en-US" sz="800" dirty="0">
                <a:latin typeface="Consolas" panose="020B0609020204030204" pitchFamily="49" charset="0"/>
              </a:rPr>
              <a:t> forever </a:t>
            </a:r>
            <a:r>
              <a:rPr lang="en-US" sz="800" dirty="0" err="1">
                <a:latin typeface="Consolas" panose="020B0609020204030204" pitchFamily="49" charset="0"/>
              </a:rPr>
              <a:t>preferred_lft</a:t>
            </a:r>
            <a:r>
              <a:rPr lang="en-US" sz="800" dirty="0">
                <a:latin typeface="Consolas" panose="020B0609020204030204" pitchFamily="49" charset="0"/>
              </a:rPr>
              <a:t> forever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inet6 ::1/128 scope host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latin typeface="Consolas" panose="020B0609020204030204" pitchFamily="49" charset="0"/>
              </a:rPr>
              <a:t>valid_lft</a:t>
            </a:r>
            <a:r>
              <a:rPr lang="en-US" sz="800" dirty="0">
                <a:latin typeface="Consolas" panose="020B0609020204030204" pitchFamily="49" charset="0"/>
              </a:rPr>
              <a:t> forever </a:t>
            </a:r>
            <a:r>
              <a:rPr lang="en-US" sz="800" dirty="0" err="1">
                <a:latin typeface="Consolas" panose="020B0609020204030204" pitchFamily="49" charset="0"/>
              </a:rPr>
              <a:t>preferred_lft</a:t>
            </a:r>
            <a:r>
              <a:rPr lang="en-US" sz="800" dirty="0">
                <a:latin typeface="Consolas" panose="020B0609020204030204" pitchFamily="49" charset="0"/>
              </a:rPr>
              <a:t> forever</a:t>
            </a:r>
          </a:p>
          <a:p>
            <a:r>
              <a:rPr lang="en-US" sz="800" dirty="0">
                <a:latin typeface="Consolas" panose="020B0609020204030204" pitchFamily="49" charset="0"/>
              </a:rPr>
              <a:t>5: eth0: &lt;BROADCAST,MULTICAST,UP,LOWER_UP&gt; </a:t>
            </a:r>
            <a:r>
              <a:rPr lang="en-US" sz="800" dirty="0" err="1">
                <a:latin typeface="Consolas" panose="020B0609020204030204" pitchFamily="49" charset="0"/>
              </a:rPr>
              <a:t>mtu</a:t>
            </a:r>
            <a:r>
              <a:rPr lang="en-US" sz="800" dirty="0">
                <a:latin typeface="Consolas" panose="020B0609020204030204" pitchFamily="49" charset="0"/>
              </a:rPr>
              <a:t> 1500 </a:t>
            </a:r>
            <a:r>
              <a:rPr lang="en-US" sz="800" dirty="0" err="1">
                <a:latin typeface="Consolas" panose="020B0609020204030204" pitchFamily="49" charset="0"/>
              </a:rPr>
              <a:t>qdisc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noqueue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link/ether 02:42:ac:12:00:02 </a:t>
            </a:r>
            <a:r>
              <a:rPr lang="en-US" sz="800" dirty="0" err="1">
                <a:latin typeface="Consolas" panose="020B0609020204030204" pitchFamily="49" charset="0"/>
              </a:rPr>
              <a:t>brd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ff:ff:ff:ff:ff:ff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err="1">
                <a:latin typeface="Consolas" panose="020B0609020204030204" pitchFamily="49" charset="0"/>
              </a:rPr>
              <a:t>inet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172.18.0.2/16</a:t>
            </a:r>
            <a:r>
              <a:rPr lang="en-US" sz="800" dirty="0">
                <a:latin typeface="Consolas" panose="020B0609020204030204" pitchFamily="49" charset="0"/>
              </a:rPr>
              <a:t> scope global eth0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latin typeface="Consolas" panose="020B0609020204030204" pitchFamily="49" charset="0"/>
              </a:rPr>
              <a:t>valid_lft</a:t>
            </a:r>
            <a:r>
              <a:rPr lang="en-US" sz="800" dirty="0">
                <a:latin typeface="Consolas" panose="020B0609020204030204" pitchFamily="49" charset="0"/>
              </a:rPr>
              <a:t> forever </a:t>
            </a:r>
            <a:r>
              <a:rPr lang="en-US" sz="800" dirty="0" err="1">
                <a:latin typeface="Consolas" panose="020B0609020204030204" pitchFamily="49" charset="0"/>
              </a:rPr>
              <a:t>preferred_lft</a:t>
            </a:r>
            <a:r>
              <a:rPr lang="en-US" sz="800" dirty="0">
                <a:latin typeface="Consolas" panose="020B0609020204030204" pitchFamily="49" charset="0"/>
              </a:rPr>
              <a:t> forever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inet6 fe80::42:acff:fe12:2/64 scope link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latin typeface="Consolas" panose="020B0609020204030204" pitchFamily="49" charset="0"/>
              </a:rPr>
              <a:t>valid_lft</a:t>
            </a:r>
            <a:r>
              <a:rPr lang="en-US" sz="800" dirty="0">
                <a:latin typeface="Consolas" panose="020B0609020204030204" pitchFamily="49" charset="0"/>
              </a:rPr>
              <a:t> forever </a:t>
            </a:r>
            <a:r>
              <a:rPr lang="en-US" sz="800" dirty="0" err="1">
                <a:latin typeface="Consolas" panose="020B0609020204030204" pitchFamily="49" charset="0"/>
              </a:rPr>
              <a:t>preferred_lft</a:t>
            </a:r>
            <a:r>
              <a:rPr lang="en-US" sz="800" dirty="0">
                <a:latin typeface="Consolas" panose="020B0609020204030204" pitchFamily="49" charset="0"/>
              </a:rPr>
              <a:t> forever</a:t>
            </a:r>
          </a:p>
          <a:p>
            <a:r>
              <a:rPr lang="en-US" sz="800" dirty="0">
                <a:latin typeface="Consolas" panose="020B0609020204030204" pitchFamily="49" charset="0"/>
              </a:rPr>
              <a:t>/ </a:t>
            </a:r>
            <a:r>
              <a:rPr lang="en-US" sz="800" dirty="0" smtClean="0">
                <a:latin typeface="Consolas" panose="020B0609020204030204" pitchFamily="49" charset="0"/>
              </a:rPr>
              <a:t>#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</a:rPr>
              <a:t>user@ubuntu</a:t>
            </a:r>
            <a:r>
              <a:rPr lang="en-US" sz="800" dirty="0">
                <a:latin typeface="Consolas" panose="020B0609020204030204" pitchFamily="49" charset="0"/>
              </a:rPr>
              <a:t>:~$ 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 network ls</a:t>
            </a:r>
          </a:p>
          <a:p>
            <a:r>
              <a:rPr lang="en-US" sz="800" dirty="0">
                <a:latin typeface="Consolas" panose="020B0609020204030204" pitchFamily="49" charset="0"/>
              </a:rPr>
              <a:t>NETWORK ID          NAME                DRIVER</a:t>
            </a:r>
          </a:p>
          <a:p>
            <a:r>
              <a:rPr lang="en-US" sz="800" dirty="0">
                <a:latin typeface="Consolas" panose="020B0609020204030204" pitchFamily="49" charset="0"/>
              </a:rPr>
              <a:t>0a7f3161920b        bridge              </a:t>
            </a:r>
            <a:r>
              <a:rPr lang="en-US" sz="800" dirty="0" err="1">
                <a:latin typeface="Consolas" panose="020B0609020204030204" pitchFamily="49" charset="0"/>
              </a:rPr>
              <a:t>bridge</a:t>
            </a:r>
            <a:r>
              <a:rPr lang="en-US" sz="8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06f242ff03bc        none                null           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58f86e1e475a        host                </a:t>
            </a:r>
            <a:r>
              <a:rPr lang="en-US" sz="800" dirty="0" err="1">
                <a:latin typeface="Consolas" panose="020B0609020204030204" pitchFamily="49" charset="0"/>
              </a:rPr>
              <a:t>host</a:t>
            </a:r>
            <a:r>
              <a:rPr lang="en-US" sz="800" dirty="0">
                <a:latin typeface="Consolas" panose="020B0609020204030204" pitchFamily="49" charset="0"/>
              </a:rPr>
              <a:t>               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83303b4072a0        </a:t>
            </a:r>
            <a:r>
              <a:rPr lang="en-US" sz="800" dirty="0" err="1">
                <a:latin typeface="Consolas" panose="020B0609020204030204" pitchFamily="49" charset="0"/>
              </a:rPr>
              <a:t>dbnet</a:t>
            </a:r>
            <a:r>
              <a:rPr lang="en-US" sz="800" dirty="0">
                <a:latin typeface="Consolas" panose="020B0609020204030204" pitchFamily="49" charset="0"/>
              </a:rPr>
              <a:t>               bridge              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user@ubuntu</a:t>
            </a:r>
            <a:r>
              <a:rPr lang="en-US" sz="800" dirty="0">
                <a:latin typeface="Consolas" panose="020B0609020204030204" pitchFamily="49" charset="0"/>
              </a:rPr>
              <a:t>:~$ 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 network inspect </a:t>
            </a:r>
            <a:r>
              <a:rPr lang="en-US" sz="800" dirty="0" err="1">
                <a:latin typeface="Consolas" panose="020B0609020204030204" pitchFamily="49" charset="0"/>
              </a:rPr>
              <a:t>dbnet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 smtClean="0">
                <a:latin typeface="Consolas" panose="020B0609020204030204" pitchFamily="49" charset="0"/>
              </a:rPr>
              <a:t>[{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"</a:t>
            </a:r>
            <a:r>
              <a:rPr lang="en-US" sz="800" dirty="0">
                <a:latin typeface="Consolas" panose="020B0609020204030204" pitchFamily="49" charset="0"/>
              </a:rPr>
              <a:t>Name": "</a:t>
            </a:r>
            <a:r>
              <a:rPr lang="en-US" sz="800" dirty="0" err="1">
                <a:latin typeface="Consolas" panose="020B0609020204030204" pitchFamily="49" charset="0"/>
              </a:rPr>
              <a:t>dbnet</a:t>
            </a:r>
            <a:r>
              <a:rPr lang="en-US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800" dirty="0" smtClean="0">
                <a:latin typeface="Consolas" panose="020B0609020204030204" pitchFamily="49" charset="0"/>
              </a:rPr>
              <a:t>      "</a:t>
            </a:r>
            <a:r>
              <a:rPr lang="en-US" sz="800" dirty="0">
                <a:latin typeface="Consolas" panose="020B0609020204030204" pitchFamily="49" charset="0"/>
              </a:rPr>
              <a:t>Id": "83303b4072a01a643b0e528004455ea1dea0d82e34b8d0acaee294ecda140f2c",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"</a:t>
            </a:r>
            <a:r>
              <a:rPr lang="en-US" sz="800" dirty="0">
                <a:latin typeface="Consolas" panose="020B0609020204030204" pitchFamily="49" charset="0"/>
              </a:rPr>
              <a:t>Scope": "local",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"</a:t>
            </a:r>
            <a:r>
              <a:rPr lang="en-US" sz="800" dirty="0">
                <a:latin typeface="Consolas" panose="020B0609020204030204" pitchFamily="49" charset="0"/>
              </a:rPr>
              <a:t>Driver": "bridge",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"</a:t>
            </a:r>
            <a:r>
              <a:rPr lang="en-US" sz="800" dirty="0">
                <a:latin typeface="Consolas" panose="020B0609020204030204" pitchFamily="49" charset="0"/>
              </a:rPr>
              <a:t>IPAM": {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    </a:t>
            </a:r>
            <a:r>
              <a:rPr lang="en-US" sz="800" dirty="0">
                <a:latin typeface="Consolas" panose="020B0609020204030204" pitchFamily="49" charset="0"/>
              </a:rPr>
              <a:t>"Driver": "default",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    </a:t>
            </a:r>
            <a:r>
              <a:rPr lang="en-US" sz="800" dirty="0">
                <a:latin typeface="Consolas" panose="020B0609020204030204" pitchFamily="49" charset="0"/>
              </a:rPr>
              <a:t>"</a:t>
            </a:r>
            <a:r>
              <a:rPr lang="en-US" sz="800" dirty="0" err="1">
                <a:latin typeface="Consolas" panose="020B0609020204030204" pitchFamily="49" charset="0"/>
              </a:rPr>
              <a:t>Config</a:t>
            </a:r>
            <a:r>
              <a:rPr lang="en-US" sz="800" dirty="0">
                <a:latin typeface="Consolas" panose="020B0609020204030204" pitchFamily="49" charset="0"/>
              </a:rPr>
              <a:t>": </a:t>
            </a:r>
            <a:r>
              <a:rPr lang="en-US" sz="800" dirty="0" smtClean="0">
                <a:latin typeface="Consolas" panose="020B0609020204030204" pitchFamily="49" charset="0"/>
              </a:rPr>
              <a:t>[{}]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},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"</a:t>
            </a:r>
            <a:r>
              <a:rPr lang="en-US" sz="800" dirty="0">
                <a:latin typeface="Consolas" panose="020B0609020204030204" pitchFamily="49" charset="0"/>
              </a:rPr>
              <a:t>Containers": {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    </a:t>
            </a:r>
            <a:r>
              <a:rPr lang="en-US" sz="800" dirty="0">
                <a:latin typeface="Consolas" panose="020B0609020204030204" pitchFamily="49" charset="0"/>
              </a:rPr>
              <a:t>"5932b33e6932cb04653bfdc89c25a06791e4e8837fb3447075436b85a3266a28": {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</a:t>
            </a:r>
            <a:r>
              <a:rPr lang="en-US" sz="800" dirty="0" smtClean="0">
                <a:latin typeface="Consolas" panose="020B0609020204030204" pitchFamily="49" charset="0"/>
              </a:rPr>
              <a:t>        </a:t>
            </a:r>
            <a:r>
              <a:rPr lang="en-US" sz="800" dirty="0">
                <a:latin typeface="Consolas" panose="020B0609020204030204" pitchFamily="49" charset="0"/>
              </a:rPr>
              <a:t>"</a:t>
            </a:r>
            <a:r>
              <a:rPr lang="en-US" sz="800" dirty="0" err="1">
                <a:latin typeface="Consolas" panose="020B0609020204030204" pitchFamily="49" charset="0"/>
              </a:rPr>
              <a:t>EndpointID</a:t>
            </a:r>
            <a:r>
              <a:rPr lang="en-US" sz="800" dirty="0">
                <a:latin typeface="Consolas" panose="020B0609020204030204" pitchFamily="49" charset="0"/>
              </a:rPr>
              <a:t>": "</a:t>
            </a:r>
            <a:r>
              <a:rPr lang="en-US" sz="800" dirty="0" smtClean="0">
                <a:latin typeface="Consolas" panose="020B0609020204030204" pitchFamily="49" charset="0"/>
              </a:rPr>
              <a:t>7cc094e49339aff88a934b6092d96c8cf9fe18bba6dbd…",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smtClean="0">
                <a:latin typeface="Consolas" panose="020B0609020204030204" pitchFamily="49" charset="0"/>
              </a:rPr>
              <a:t>          </a:t>
            </a:r>
            <a:r>
              <a:rPr lang="en-US" sz="800" dirty="0">
                <a:latin typeface="Consolas" panose="020B0609020204030204" pitchFamily="49" charset="0"/>
              </a:rPr>
              <a:t>"</a:t>
            </a:r>
            <a:r>
              <a:rPr lang="en-US" sz="800" dirty="0" err="1">
                <a:latin typeface="Consolas" panose="020B0609020204030204" pitchFamily="49" charset="0"/>
              </a:rPr>
              <a:t>MacAddress</a:t>
            </a:r>
            <a:r>
              <a:rPr lang="en-US" sz="800" dirty="0">
                <a:latin typeface="Consolas" panose="020B0609020204030204" pitchFamily="49" charset="0"/>
              </a:rPr>
              <a:t>": "02:42:ac:12:00:02",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smtClean="0">
                <a:latin typeface="Consolas" panose="020B0609020204030204" pitchFamily="49" charset="0"/>
              </a:rPr>
              <a:t>          </a:t>
            </a:r>
            <a:r>
              <a:rPr lang="en-US" sz="800" dirty="0">
                <a:latin typeface="Consolas" panose="020B0609020204030204" pitchFamily="49" charset="0"/>
              </a:rPr>
              <a:t>"IPv4Address": "</a:t>
            </a:r>
            <a:r>
              <a:rPr 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172.18.0.2/16</a:t>
            </a:r>
            <a:r>
              <a:rPr lang="en-US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smtClean="0">
                <a:latin typeface="Consolas" panose="020B0609020204030204" pitchFamily="49" charset="0"/>
              </a:rPr>
              <a:t>          </a:t>
            </a:r>
            <a:r>
              <a:rPr lang="en-US" sz="800" dirty="0">
                <a:latin typeface="Consolas" panose="020B0609020204030204" pitchFamily="49" charset="0"/>
              </a:rPr>
              <a:t>"IPv6Address": ""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smtClean="0">
                <a:latin typeface="Consolas" panose="020B0609020204030204" pitchFamily="49" charset="0"/>
              </a:rPr>
              <a:t>      </a:t>
            </a:r>
            <a:r>
              <a:rPr lang="en-US" sz="800" dirty="0">
                <a:latin typeface="Consolas" panose="020B0609020204030204" pitchFamily="49" charset="0"/>
              </a:rPr>
              <a:t>}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smtClean="0">
                <a:latin typeface="Consolas" panose="020B0609020204030204" pitchFamily="49" charset="0"/>
              </a:rPr>
              <a:t>  </a:t>
            </a:r>
            <a:r>
              <a:rPr lang="en-US" sz="800" dirty="0">
                <a:latin typeface="Consolas" panose="020B0609020204030204" pitchFamily="49" charset="0"/>
              </a:rPr>
              <a:t>},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smtClean="0">
                <a:latin typeface="Consolas" panose="020B0609020204030204" pitchFamily="49" charset="0"/>
              </a:rPr>
              <a:t>  </a:t>
            </a:r>
            <a:r>
              <a:rPr lang="en-US" sz="800" dirty="0">
                <a:latin typeface="Consolas" panose="020B0609020204030204" pitchFamily="49" charset="0"/>
              </a:rPr>
              <a:t>"Options": {}</a:t>
            </a:r>
          </a:p>
          <a:p>
            <a:r>
              <a:rPr lang="en-US" sz="800" dirty="0" smtClean="0">
                <a:latin typeface="Consolas" panose="020B0609020204030204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37254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0134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1"/>
            <a:ext cx="7620000" cy="4404360"/>
          </a:xfrm>
        </p:spPr>
        <p:txBody>
          <a:bodyPr>
            <a:normAutofit/>
          </a:bodyPr>
          <a:lstStyle/>
          <a:p>
            <a:r>
              <a:rPr lang="en-US" dirty="0" smtClean="0"/>
              <a:t>Docker uses the built in features Linux to perform basic networking functions</a:t>
            </a:r>
          </a:p>
          <a:p>
            <a:pPr lvl="1"/>
            <a:r>
              <a:rPr lang="en-US" dirty="0" smtClean="0"/>
              <a:t>IP Tables</a:t>
            </a:r>
          </a:p>
          <a:p>
            <a:pPr lvl="1"/>
            <a:r>
              <a:rPr lang="en-US" dirty="0" smtClean="0"/>
              <a:t>Linux Bridge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run -p switch provides a range of port mapping features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run --link switch creates a caller based alias for a destination container name</a:t>
            </a:r>
            <a:endParaRPr lang="en-US" dirty="0"/>
          </a:p>
          <a:p>
            <a:r>
              <a:rPr lang="en-US" dirty="0" smtClean="0"/>
              <a:t>Docker offers a plug in system (CNM – common network model) supported by </a:t>
            </a:r>
            <a:r>
              <a:rPr lang="en-US" dirty="0" err="1" smtClean="0"/>
              <a:t>libnetwork</a:t>
            </a:r>
            <a:r>
              <a:rPr lang="en-US" dirty="0" smtClean="0"/>
              <a:t> which can be used to enable </a:t>
            </a:r>
            <a:r>
              <a:rPr lang="en-US" dirty="0" err="1" smtClean="0"/>
              <a:t>multihost</a:t>
            </a:r>
            <a:r>
              <a:rPr lang="en-US" dirty="0" smtClean="0"/>
              <a:t> networking and a range of SDN network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0"/>
            <a:ext cx="5270238" cy="1077897"/>
          </a:xfrm>
        </p:spPr>
        <p:txBody>
          <a:bodyPr/>
          <a:lstStyle/>
          <a:p>
            <a:r>
              <a:rPr lang="en-US" dirty="0" smtClean="0"/>
              <a:t>Lab </a:t>
            </a:r>
            <a:r>
              <a:rPr lang="en-US" dirty="0"/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429000"/>
            <a:ext cx="6807376" cy="990601"/>
          </a:xfrm>
        </p:spPr>
        <p:txBody>
          <a:bodyPr/>
          <a:lstStyle/>
          <a:p>
            <a:r>
              <a:rPr lang="en-US" dirty="0" smtClean="0"/>
              <a:t>Working with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Define the term “data volume”</a:t>
            </a:r>
          </a:p>
          <a:p>
            <a:r>
              <a:rPr lang="en-US" dirty="0" smtClean="0"/>
              <a:t>List three ways to create volumes with Docker</a:t>
            </a:r>
          </a:p>
          <a:p>
            <a:r>
              <a:rPr lang="en-US" dirty="0" smtClean="0"/>
              <a:t>Gain experience with the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volume </a:t>
            </a:r>
            <a:r>
              <a:rPr lang="en-US" dirty="0" smtClean="0"/>
              <a:t>command</a:t>
            </a:r>
          </a:p>
          <a:p>
            <a:r>
              <a:rPr lang="en-US" dirty="0" smtClean="0"/>
              <a:t>Learn how to use --volumes-from</a:t>
            </a:r>
          </a:p>
          <a:p>
            <a:r>
              <a:rPr lang="en-US" dirty="0" smtClean="0"/>
              <a:t>Understand the </a:t>
            </a:r>
            <a:r>
              <a:rPr lang="en-US" dirty="0"/>
              <a:t>D</a:t>
            </a:r>
            <a:r>
              <a:rPr lang="en-US" dirty="0" smtClean="0"/>
              <a:t>ocker </a:t>
            </a:r>
            <a:r>
              <a:rPr lang="en-US" dirty="0" smtClean="0"/>
              <a:t>volume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4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</a:t>
            </a:r>
            <a:r>
              <a:rPr lang="en-US" dirty="0" smtClean="0"/>
              <a:t>: Swarm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</a:t>
            </a:r>
            <a:r>
              <a:rPr lang="en-US" dirty="0" smtClean="0"/>
              <a:t>2013-2016, </a:t>
            </a:r>
            <a:r>
              <a:rPr lang="en-US" dirty="0" smtClean="0"/>
              <a:t>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Explain the basic features of container orchestration</a:t>
            </a:r>
          </a:p>
          <a:p>
            <a:r>
              <a:rPr lang="en-US" dirty="0" smtClean="0"/>
              <a:t>Describe the container orchestration ecosystem</a:t>
            </a:r>
          </a:p>
          <a:p>
            <a:r>
              <a:rPr lang="en-US" dirty="0" smtClean="0"/>
              <a:t>Contrast Swam and Swarm Mode</a:t>
            </a:r>
          </a:p>
          <a:p>
            <a:r>
              <a:rPr lang="en-US" dirty="0" smtClean="0"/>
              <a:t>List the features of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6013"/>
            <a:ext cx="5334000" cy="6521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0549"/>
            <a:ext cx="5334000" cy="585505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Distribution and management of containers across a networked cluster of servers</a:t>
            </a:r>
          </a:p>
          <a:p>
            <a:r>
              <a:rPr lang="en-US" dirty="0" smtClean="0"/>
              <a:t>Orchestration Tools</a:t>
            </a:r>
          </a:p>
          <a:p>
            <a:pPr lvl="1"/>
            <a:r>
              <a:rPr lang="en-US" dirty="0" smtClean="0"/>
              <a:t>Docker </a:t>
            </a:r>
            <a:r>
              <a:rPr lang="en-US" dirty="0" smtClean="0">
                <a:solidFill>
                  <a:schemeClr val="tx2"/>
                </a:solidFill>
              </a:rPr>
              <a:t>Swarm</a:t>
            </a:r>
          </a:p>
          <a:p>
            <a:pPr lvl="2"/>
            <a:r>
              <a:rPr lang="en-US" dirty="0" smtClean="0"/>
              <a:t>Docker authored native clustering for Docker containers</a:t>
            </a:r>
          </a:p>
          <a:p>
            <a:pPr lvl="2"/>
            <a:r>
              <a:rPr lang="en-US" dirty="0" smtClean="0"/>
              <a:t>Also now Docker Data Center, built on Docker Universal Control Plane (</a:t>
            </a:r>
            <a:r>
              <a:rPr lang="en-US" dirty="0" err="1" smtClean="0"/>
              <a:t>Tutum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Kubernetes</a:t>
            </a:r>
          </a:p>
          <a:p>
            <a:pPr lvl="2"/>
            <a:r>
              <a:rPr lang="en-US" dirty="0" smtClean="0"/>
              <a:t>Google authored open-source platform for </a:t>
            </a:r>
            <a:r>
              <a:rPr lang="en-US" dirty="0"/>
              <a:t>automating deployment, scaling, and operations of application containers across clusters of </a:t>
            </a:r>
            <a:r>
              <a:rPr lang="en-US" dirty="0" smtClean="0"/>
              <a:t>hosts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EngineYard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tx2"/>
                </a:solidFill>
              </a:rPr>
              <a:t>Deis</a:t>
            </a:r>
            <a:r>
              <a:rPr lang="en-US" dirty="0" smtClean="0"/>
              <a:t> </a:t>
            </a:r>
            <a:r>
              <a:rPr lang="en-US" dirty="0" smtClean="0"/>
              <a:t>PaaS </a:t>
            </a:r>
            <a:r>
              <a:rPr lang="en-US" dirty="0" smtClean="0"/>
              <a:t>is based on Kubernetes</a:t>
            </a:r>
          </a:p>
          <a:p>
            <a:pPr lvl="1"/>
            <a:r>
              <a:rPr lang="en-US" dirty="0"/>
              <a:t>Apache </a:t>
            </a:r>
            <a:r>
              <a:rPr lang="en-US" dirty="0" err="1" smtClean="0">
                <a:solidFill>
                  <a:schemeClr val="tx2"/>
                </a:solidFill>
              </a:rPr>
              <a:t>Mesos</a:t>
            </a:r>
            <a:endParaRPr lang="en-US" dirty="0" smtClean="0">
              <a:solidFill>
                <a:schemeClr val="tx2"/>
              </a:solidFill>
            </a:endParaRPr>
          </a:p>
          <a:p>
            <a:pPr lvl="2"/>
            <a:r>
              <a:rPr lang="en-US" dirty="0" smtClean="0"/>
              <a:t>A distributed system kernel which </a:t>
            </a:r>
            <a:r>
              <a:rPr lang="en-US" dirty="0"/>
              <a:t>a</a:t>
            </a:r>
            <a:r>
              <a:rPr lang="en-US" dirty="0" smtClean="0"/>
              <a:t>bstracts </a:t>
            </a:r>
            <a:r>
              <a:rPr lang="en-US" dirty="0"/>
              <a:t>CPU, memory, storage, and other compute resources away from machines (physical or virtual), enabling fault-tolerant and elastic distributed systems to easily be built and run </a:t>
            </a:r>
            <a:r>
              <a:rPr lang="en-US" dirty="0" smtClean="0"/>
              <a:t>effectively</a:t>
            </a:r>
          </a:p>
          <a:p>
            <a:pPr lvl="2"/>
            <a:r>
              <a:rPr lang="en-US" dirty="0" err="1" smtClean="0"/>
              <a:t>Mesos</a:t>
            </a:r>
            <a:r>
              <a:rPr lang="en-US" dirty="0" smtClean="0"/>
              <a:t> </a:t>
            </a:r>
            <a:r>
              <a:rPr lang="en-US" dirty="0"/>
              <a:t>0.20.0 shipped with built in Docker </a:t>
            </a:r>
            <a:r>
              <a:rPr lang="en-US" dirty="0" smtClean="0"/>
              <a:t>support (0.27 released 1/31/2016)</a:t>
            </a:r>
          </a:p>
          <a:p>
            <a:pPr lvl="1"/>
            <a:r>
              <a:rPr lang="en-US" dirty="0" smtClean="0"/>
              <a:t>Cloud </a:t>
            </a:r>
            <a:r>
              <a:rPr lang="en-US" dirty="0"/>
              <a:t>Foundry </a:t>
            </a:r>
            <a:r>
              <a:rPr lang="en-US" dirty="0" smtClean="0">
                <a:solidFill>
                  <a:schemeClr val="tx2"/>
                </a:solidFill>
              </a:rPr>
              <a:t>Diego</a:t>
            </a:r>
          </a:p>
          <a:p>
            <a:pPr lvl="2"/>
            <a:r>
              <a:rPr lang="en-US" dirty="0" smtClean="0"/>
              <a:t>Elastic runtime </a:t>
            </a:r>
            <a:r>
              <a:rPr lang="en-US" dirty="0"/>
              <a:t>written in Go </a:t>
            </a:r>
            <a:r>
              <a:rPr lang="en-US" dirty="0" smtClean="0"/>
              <a:t>supporting the Garden container manager and </a:t>
            </a:r>
            <a:r>
              <a:rPr lang="en-US" dirty="0" err="1" smtClean="0"/>
              <a:t>runC</a:t>
            </a:r>
            <a:endParaRPr lang="en-US" dirty="0" smtClean="0"/>
          </a:p>
          <a:p>
            <a:pPr lvl="2"/>
            <a:r>
              <a:rPr lang="en-US" dirty="0" smtClean="0"/>
              <a:t>Well integrated with OpenStack among other platforms</a:t>
            </a:r>
          </a:p>
          <a:p>
            <a:pPr lvl="1"/>
            <a:r>
              <a:rPr lang="en-US" dirty="0" smtClean="0"/>
              <a:t>Configuration Management Platforms</a:t>
            </a:r>
          </a:p>
          <a:p>
            <a:pPr lvl="2"/>
            <a:r>
              <a:rPr lang="en-US" dirty="0" smtClean="0"/>
              <a:t>Various CM platforms can be used to deploy and maintain containers (considered a clunky/static solution by many)</a:t>
            </a:r>
          </a:p>
          <a:p>
            <a:pPr lvl="2"/>
            <a:r>
              <a:rPr lang="en-US" dirty="0" err="1" smtClean="0"/>
              <a:t>Ansible</a:t>
            </a:r>
            <a:r>
              <a:rPr lang="en-US" dirty="0" smtClean="0"/>
              <a:t>, Chef, Puppet, Capistrano, …</a:t>
            </a:r>
          </a:p>
          <a:p>
            <a:r>
              <a:rPr lang="en-US" dirty="0" smtClean="0"/>
              <a:t>Other cluster </a:t>
            </a:r>
            <a:r>
              <a:rPr lang="en-US" dirty="0"/>
              <a:t>scheduling </a:t>
            </a:r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Mesosphere </a:t>
            </a:r>
            <a:r>
              <a:rPr lang="en-US" dirty="0" smtClean="0">
                <a:solidFill>
                  <a:schemeClr val="tx2"/>
                </a:solidFill>
              </a:rPr>
              <a:t>Marathon</a:t>
            </a:r>
          </a:p>
          <a:p>
            <a:pPr lvl="1"/>
            <a:r>
              <a:rPr lang="en-US" dirty="0" smtClean="0"/>
              <a:t>Twitter </a:t>
            </a:r>
            <a:r>
              <a:rPr lang="en-US" dirty="0" smtClean="0">
                <a:solidFill>
                  <a:schemeClr val="tx2"/>
                </a:solidFill>
              </a:rPr>
              <a:t>Aurora</a:t>
            </a:r>
            <a:r>
              <a:rPr lang="en-US" dirty="0" smtClean="0"/>
              <a:t> for </a:t>
            </a:r>
            <a:r>
              <a:rPr lang="en-US" dirty="0" err="1" smtClean="0"/>
              <a:t>Mesos</a:t>
            </a:r>
            <a:r>
              <a:rPr lang="en-US" dirty="0" smtClean="0"/>
              <a:t> (now Apache Aurora)</a:t>
            </a:r>
          </a:p>
          <a:p>
            <a:pPr lvl="1"/>
            <a:r>
              <a:rPr lang="en-US" dirty="0" smtClean="0"/>
              <a:t>Facebook </a:t>
            </a:r>
            <a:r>
              <a:rPr lang="en-US" dirty="0" smtClean="0">
                <a:solidFill>
                  <a:schemeClr val="tx2"/>
                </a:solidFill>
              </a:rPr>
              <a:t>Tupperware</a:t>
            </a:r>
            <a:r>
              <a:rPr lang="en-US" dirty="0" smtClean="0"/>
              <a:t> (fairly proprietary/LXC)</a:t>
            </a:r>
          </a:p>
          <a:p>
            <a:r>
              <a:rPr lang="en-US" dirty="0" smtClean="0"/>
              <a:t>Cloud Support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Google Container Engine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Optimized VMs with Kubernetes preinstalled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Amazon EC2 Container Service</a:t>
            </a:r>
            <a:r>
              <a:rPr lang="en-US" dirty="0"/>
              <a:t> allows Docker containers to be deployed on AWS EC2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OpenStack </a:t>
            </a:r>
            <a:r>
              <a:rPr lang="en-US" dirty="0"/>
              <a:t>Havana supports Docker as a Hypervisor</a:t>
            </a:r>
          </a:p>
          <a:p>
            <a:pPr lvl="2"/>
            <a:r>
              <a:rPr lang="en-US" dirty="0"/>
              <a:t>Ubuntu adds beta support for </a:t>
            </a:r>
            <a:r>
              <a:rPr lang="en-US" dirty="0" err="1"/>
              <a:t>lxc</a:t>
            </a:r>
            <a:r>
              <a:rPr lang="en-US" dirty="0"/>
              <a:t> containers in Juno/Kilo with their new </a:t>
            </a:r>
            <a:r>
              <a:rPr lang="en-US" dirty="0" err="1"/>
              <a:t>lxd</a:t>
            </a:r>
            <a:r>
              <a:rPr lang="en-US" dirty="0"/>
              <a:t> “</a:t>
            </a:r>
            <a:r>
              <a:rPr lang="en-US" dirty="0" err="1"/>
              <a:t>lightvisor</a:t>
            </a:r>
            <a:r>
              <a:rPr lang="en-US" dirty="0"/>
              <a:t>” (enabling multitenant caliber system containers within which Docker can run)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Magnum</a:t>
            </a:r>
            <a:r>
              <a:rPr lang="en-US" dirty="0"/>
              <a:t> is an OpenStack project making container orchestration engines (Docker Swarm and Kubernetes) available</a:t>
            </a:r>
          </a:p>
          <a:p>
            <a:pPr lvl="1"/>
            <a:r>
              <a:rPr lang="en-US" dirty="0"/>
              <a:t>November 2014 Microsoft pledged to fully integrate Docker with </a:t>
            </a:r>
            <a:r>
              <a:rPr lang="en-US" dirty="0">
                <a:solidFill>
                  <a:schemeClr val="tx2"/>
                </a:solidFill>
              </a:rPr>
              <a:t>Windows Server </a:t>
            </a:r>
            <a:r>
              <a:rPr lang="en-US" dirty="0"/>
              <a:t>and </a:t>
            </a:r>
            <a:r>
              <a:rPr lang="en-US" dirty="0">
                <a:solidFill>
                  <a:schemeClr val="tx2"/>
                </a:solidFill>
              </a:rPr>
              <a:t>Azure</a:t>
            </a:r>
            <a:endParaRPr lang="en-US" dirty="0"/>
          </a:p>
          <a:p>
            <a:pPr lvl="2"/>
            <a:r>
              <a:rPr lang="en-US" dirty="0" err="1" smtClean="0">
                <a:solidFill>
                  <a:schemeClr val="tx2"/>
                </a:solidFill>
              </a:rPr>
              <a:t>.Net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containers </a:t>
            </a:r>
            <a:r>
              <a:rPr lang="en-US" dirty="0"/>
              <a:t>demoed at Build conference 4/2015</a:t>
            </a:r>
          </a:p>
          <a:p>
            <a:pPr lvl="2"/>
            <a:r>
              <a:rPr lang="en-US" dirty="0"/>
              <a:t>Windows Server 2016 will ship with a native Docker Engine API compatible container service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64628" y="4953000"/>
            <a:ext cx="3552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https://</a:t>
            </a:r>
            <a:r>
              <a:rPr lang="en-US" sz="800" dirty="0" err="1"/>
              <a:t>clusterhq.com</a:t>
            </a:r>
            <a:r>
              <a:rPr lang="en-US" sz="800" dirty="0"/>
              <a:t>/assets/pdfs/state-of-container-usage-june-2016.pdf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355" y="2727149"/>
            <a:ext cx="3463372" cy="21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64" y="2875928"/>
            <a:ext cx="3581466" cy="2389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7315200" cy="6762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</a:t>
            </a:r>
            <a:r>
              <a:rPr lang="en-US" dirty="0" err="1" smtClean="0"/>
              <a:t>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52402"/>
            <a:ext cx="3733734" cy="6029398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Docker Inc. offers a suite of orchestration services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Machine</a:t>
            </a:r>
            <a:r>
              <a:rPr lang="en-US" dirty="0" smtClean="0"/>
              <a:t> configures Docker on cloud servers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Compose </a:t>
            </a:r>
            <a:r>
              <a:rPr lang="en-US" dirty="0" smtClean="0"/>
              <a:t>multi-container app deployment (uses YAML templates)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Swarm </a:t>
            </a:r>
            <a:r>
              <a:rPr lang="en-US" dirty="0" smtClean="0"/>
              <a:t>container cluster service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Trusted Registry</a:t>
            </a:r>
            <a:r>
              <a:rPr lang="en-US" dirty="0" smtClean="0"/>
              <a:t> on </a:t>
            </a:r>
            <a:r>
              <a:rPr lang="en-US" dirty="0" err="1" smtClean="0"/>
              <a:t>prem</a:t>
            </a:r>
            <a:r>
              <a:rPr lang="en-US" dirty="0" smtClean="0"/>
              <a:t> Docker Hub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Universal Control Plane</a:t>
            </a:r>
            <a:r>
              <a:rPr lang="en-US" dirty="0" smtClean="0"/>
              <a:t> container deployment</a:t>
            </a:r>
          </a:p>
          <a:p>
            <a:pPr lvl="2"/>
            <a:r>
              <a:rPr lang="en-US" dirty="0" err="1" smtClean="0"/>
              <a:t>Tutum</a:t>
            </a:r>
            <a:r>
              <a:rPr lang="en-US" dirty="0" smtClean="0"/>
              <a:t>, acquired 2015, renamed Universal Control Plane, offers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LDAP/AD integrated container deployment/management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Docker </a:t>
            </a:r>
            <a:r>
              <a:rPr lang="en-US" dirty="0" smtClean="0">
                <a:solidFill>
                  <a:schemeClr val="tx2"/>
                </a:solidFill>
              </a:rPr>
              <a:t>Datacenter </a:t>
            </a:r>
            <a:r>
              <a:rPr lang="en-US" dirty="0" smtClean="0"/>
              <a:t>(UCP </a:t>
            </a:r>
            <a:r>
              <a:rPr lang="en-US" dirty="0"/>
              <a:t>and Trusted </a:t>
            </a:r>
            <a:r>
              <a:rPr lang="en-US" dirty="0" err="1" smtClean="0"/>
              <a:t>Reg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Cloud </a:t>
            </a:r>
            <a:r>
              <a:rPr lang="en-US" dirty="0" smtClean="0"/>
              <a:t>(UCP and Trusted </a:t>
            </a:r>
            <a:r>
              <a:rPr lang="en-US" dirty="0" err="1" smtClean="0"/>
              <a:t>Reg</a:t>
            </a:r>
            <a:r>
              <a:rPr lang="en-US" dirty="0" smtClean="0"/>
              <a:t> as a Service++)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Github </a:t>
            </a:r>
            <a:r>
              <a:rPr lang="en-US" dirty="0" smtClean="0"/>
              <a:t>reports over 100,000+ Docker projects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Google Kubernetes </a:t>
            </a:r>
            <a:r>
              <a:rPr lang="en-US" dirty="0"/>
              <a:t>(http://kubernetes.io/) </a:t>
            </a:r>
            <a:r>
              <a:rPr lang="en-US" dirty="0" smtClean="0"/>
              <a:t>is a </a:t>
            </a:r>
            <a:br>
              <a:rPr lang="en-US" dirty="0" smtClean="0"/>
            </a:br>
            <a:r>
              <a:rPr lang="en-US" dirty="0" smtClean="0"/>
              <a:t>widely supported open source container orchestration </a:t>
            </a:r>
            <a:br>
              <a:rPr lang="en-US" dirty="0" smtClean="0"/>
            </a:br>
            <a:r>
              <a:rPr lang="en-US" dirty="0" smtClean="0"/>
              <a:t>service</a:t>
            </a:r>
          </a:p>
          <a:p>
            <a:pPr lvl="1"/>
            <a:r>
              <a:rPr lang="en-US" dirty="0" smtClean="0"/>
              <a:t>Supports scheduling and packaging containers </a:t>
            </a:r>
            <a:br>
              <a:rPr lang="en-US" dirty="0" smtClean="0"/>
            </a:br>
            <a:r>
              <a:rPr lang="en-US" dirty="0" smtClean="0"/>
              <a:t>(including Docker) onto nodes using Pods</a:t>
            </a:r>
          </a:p>
          <a:p>
            <a:pPr lvl="1"/>
            <a:r>
              <a:rPr lang="en-US" dirty="0" smtClean="0"/>
              <a:t>Google offers container optimized VMs in their cloud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Apache </a:t>
            </a:r>
            <a:r>
              <a:rPr lang="en-US" dirty="0" err="1" smtClean="0">
                <a:solidFill>
                  <a:schemeClr val="tx2"/>
                </a:solidFill>
              </a:rPr>
              <a:t>Mesos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(http://mesos.apache.org</a:t>
            </a:r>
            <a:r>
              <a:rPr lang="en-US" dirty="0" smtClean="0"/>
              <a:t>/) allows </a:t>
            </a:r>
            <a:br>
              <a:rPr lang="en-US" dirty="0" smtClean="0"/>
            </a:br>
            <a:r>
              <a:rPr lang="en-US" dirty="0" smtClean="0"/>
              <a:t>compute clusters to be managed like a single system</a:t>
            </a:r>
          </a:p>
          <a:p>
            <a:pPr lvl="1"/>
            <a:r>
              <a:rPr lang="en-US" dirty="0" err="1" smtClean="0"/>
              <a:t>Mesos</a:t>
            </a:r>
            <a:r>
              <a:rPr lang="en-US" dirty="0" smtClean="0"/>
              <a:t> </a:t>
            </a:r>
            <a:r>
              <a:rPr lang="en-US" dirty="0"/>
              <a:t>kernel runs on every machine </a:t>
            </a:r>
            <a:r>
              <a:rPr lang="en-US" dirty="0" smtClean="0"/>
              <a:t>providing </a:t>
            </a:r>
            <a:br>
              <a:rPr lang="en-US" dirty="0" smtClean="0"/>
            </a:br>
            <a:r>
              <a:rPr lang="en-US" dirty="0" smtClean="0"/>
              <a:t>applications with </a:t>
            </a:r>
            <a:r>
              <a:rPr lang="en-US" dirty="0"/>
              <a:t>API’s for resource management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scheduling across entire datacenter and cloud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environments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Mesosphere Marathon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/>
                </a:solidFill>
              </a:rPr>
              <a:t>Apache Aurora </a:t>
            </a:r>
            <a:r>
              <a:rPr lang="en-US" dirty="0" smtClean="0"/>
              <a:t>enable container deployment on </a:t>
            </a:r>
            <a:r>
              <a:rPr lang="en-US" dirty="0"/>
              <a:t>top of Apache </a:t>
            </a:r>
            <a:r>
              <a:rPr lang="en-US" dirty="0" err="1"/>
              <a:t>Mesos</a:t>
            </a:r>
            <a:r>
              <a:rPr lang="en-US" dirty="0"/>
              <a:t> at scale</a:t>
            </a:r>
            <a:endParaRPr lang="en-US" dirty="0" smtClean="0"/>
          </a:p>
          <a:p>
            <a:r>
              <a:rPr lang="en-US" dirty="0">
                <a:solidFill>
                  <a:schemeClr val="tx2"/>
                </a:solidFill>
              </a:rPr>
              <a:t>Amazon EC2 Container </a:t>
            </a:r>
            <a:r>
              <a:rPr lang="en-US" dirty="0" smtClean="0">
                <a:solidFill>
                  <a:schemeClr val="tx2"/>
                </a:solidFill>
              </a:rPr>
              <a:t>Service</a:t>
            </a:r>
            <a:r>
              <a:rPr lang="en-US" dirty="0" smtClean="0"/>
              <a:t> allows Docker containers to be deployed on AWS EC2</a:t>
            </a:r>
            <a:endParaRPr lang="en-US" dirty="0"/>
          </a:p>
          <a:p>
            <a:r>
              <a:rPr lang="en-US" dirty="0" smtClean="0"/>
              <a:t>Microsoft integrated </a:t>
            </a:r>
            <a:r>
              <a:rPr lang="en-US" dirty="0"/>
              <a:t>Docker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chemeClr val="tx2"/>
                </a:solidFill>
              </a:rPr>
              <a:t>Windows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/>
                </a:solidFill>
              </a:rPr>
              <a:t>Azure</a:t>
            </a:r>
            <a:endParaRPr lang="en-US" dirty="0" smtClean="0"/>
          </a:p>
          <a:p>
            <a:pPr lvl="1"/>
            <a:r>
              <a:rPr lang="en-US" dirty="0" smtClean="0"/>
              <a:t>Windows 2016 and Windows 10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www.docker.com/microsoft</a:t>
            </a:r>
            <a:endParaRPr lang="en-US" dirty="0" smtClean="0"/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msdn.microsoft.com/en-us/virtualization/windowscontainers/docker/configure_docker_daemon</a:t>
            </a:r>
            <a:endParaRPr lang="en-US" dirty="0" smtClean="0"/>
          </a:p>
          <a:p>
            <a:pPr lvl="1"/>
            <a:r>
              <a:rPr lang="en-US" dirty="0" smtClean="0"/>
              <a:t>Azure</a:t>
            </a:r>
          </a:p>
          <a:p>
            <a:pPr lvl="2"/>
            <a:r>
              <a:rPr lang="en-US" dirty="0">
                <a:hlinkClick r:id="rId5"/>
              </a:rPr>
              <a:t>https://azure.microsoft.com/en-us/services/container-service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r>
              <a:rPr lang="en-US" dirty="0" smtClean="0">
                <a:solidFill>
                  <a:schemeClr val="tx2"/>
                </a:solidFill>
              </a:rPr>
              <a:t>OpenStack </a:t>
            </a:r>
            <a:r>
              <a:rPr lang="en-US" dirty="0" smtClean="0"/>
              <a:t>Havana supports Docker as a Hypervisor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Ubuntu</a:t>
            </a:r>
            <a:r>
              <a:rPr lang="en-US" dirty="0" smtClean="0"/>
              <a:t> </a:t>
            </a:r>
            <a:r>
              <a:rPr lang="en-US" dirty="0" err="1" smtClean="0"/>
              <a:t>lxc</a:t>
            </a:r>
            <a:r>
              <a:rPr lang="en-US" dirty="0" smtClean="0"/>
              <a:t> container support added in Juno, via </a:t>
            </a:r>
            <a:r>
              <a:rPr lang="en-US" dirty="0" err="1" smtClean="0"/>
              <a:t>lxd</a:t>
            </a:r>
            <a:r>
              <a:rPr lang="en-US" dirty="0" smtClean="0"/>
              <a:t> “</a:t>
            </a:r>
            <a:r>
              <a:rPr lang="en-US" dirty="0" err="1" smtClean="0"/>
              <a:t>lightvisor</a:t>
            </a:r>
            <a:r>
              <a:rPr lang="en-US" dirty="0" smtClean="0"/>
              <a:t>” (enabling multitenant caliber system containers which can run Docker [challenging Ironic])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Magnum</a:t>
            </a:r>
            <a:r>
              <a:rPr lang="en-US" dirty="0"/>
              <a:t> is an OpenStack </a:t>
            </a:r>
            <a:r>
              <a:rPr lang="en-US" dirty="0" smtClean="0"/>
              <a:t>project making </a:t>
            </a:r>
            <a:r>
              <a:rPr lang="en-US" dirty="0"/>
              <a:t>container orchestration engines </a:t>
            </a:r>
            <a:r>
              <a:rPr lang="en-US" dirty="0" smtClean="0"/>
              <a:t>(Docker Swarm, Kubernetes and </a:t>
            </a:r>
            <a:r>
              <a:rPr lang="en-US" dirty="0" err="1" smtClean="0"/>
              <a:t>Mesos</a:t>
            </a:r>
            <a:r>
              <a:rPr lang="en-US" dirty="0" smtClean="0"/>
              <a:t>) available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181" y="76201"/>
            <a:ext cx="3183557" cy="3809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216" y="1071384"/>
            <a:ext cx="1966552" cy="12432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3892217" y="886718"/>
            <a:ext cx="19665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Docker 3/2016 Survey</a:t>
            </a:r>
            <a:endParaRPr lang="en-US" sz="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568" y="4953000"/>
            <a:ext cx="4854170" cy="1828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108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1"/>
            <a:ext cx="5211434" cy="990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Container Orchestration Initiatives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57183"/>
            <a:ext cx="5211434" cy="56504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CNCF</a:t>
            </a:r>
            <a:r>
              <a:rPr lang="en-US" dirty="0" smtClean="0"/>
              <a:t> </a:t>
            </a:r>
            <a:r>
              <a:rPr lang="en-US" dirty="0"/>
              <a:t>[circa </a:t>
            </a:r>
            <a:r>
              <a:rPr lang="en-US" dirty="0" smtClean="0"/>
              <a:t>7/2015</a:t>
            </a:r>
            <a:r>
              <a:rPr lang="en-US" dirty="0"/>
              <a:t>]</a:t>
            </a:r>
            <a:endParaRPr lang="en-US" dirty="0" smtClean="0"/>
          </a:p>
          <a:p>
            <a:pPr lvl="1"/>
            <a:r>
              <a:rPr lang="en-US" dirty="0" smtClean="0"/>
              <a:t>Container Native Computing Foundation</a:t>
            </a:r>
          </a:p>
          <a:p>
            <a:pPr lvl="1"/>
            <a:r>
              <a:rPr lang="en-US" dirty="0" smtClean="0"/>
              <a:t>Hosted by the Linux Foundation</a:t>
            </a:r>
          </a:p>
          <a:p>
            <a:pPr lvl="1"/>
            <a:r>
              <a:rPr lang="en-US" dirty="0" smtClean="0"/>
              <a:t>Cloud </a:t>
            </a:r>
            <a:r>
              <a:rPr lang="en-US" dirty="0"/>
              <a:t>Native Applications are: </a:t>
            </a:r>
            <a:r>
              <a:rPr lang="en-US" dirty="0">
                <a:solidFill>
                  <a:schemeClr val="tx2"/>
                </a:solidFill>
              </a:rPr>
              <a:t>container packaged, dynamically managed and micro-services oriented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Mission: To create </a:t>
            </a:r>
            <a:r>
              <a:rPr lang="en-US" dirty="0"/>
              <a:t>and drive the adoption of a new set of common container technologies informed by technical merit and end user value, and inspired by Internet-scale </a:t>
            </a:r>
            <a:r>
              <a:rPr lang="en-US" dirty="0" smtClean="0"/>
              <a:t>computing</a:t>
            </a:r>
          </a:p>
          <a:p>
            <a:pPr lvl="1"/>
            <a:r>
              <a:rPr lang="en-US" dirty="0" smtClean="0"/>
              <a:t>Aims </a:t>
            </a:r>
            <a:r>
              <a:rPr lang="en-US" dirty="0"/>
              <a:t>to </a:t>
            </a:r>
            <a:r>
              <a:rPr lang="en-US" dirty="0" smtClean="0"/>
              <a:t>host the reference stack </a:t>
            </a:r>
            <a:r>
              <a:rPr lang="en-US" dirty="0"/>
              <a:t>of technologies around </a:t>
            </a:r>
            <a:r>
              <a:rPr lang="en-US" dirty="0" smtClean="0"/>
              <a:t>container orchestration</a:t>
            </a:r>
          </a:p>
          <a:p>
            <a:pPr lvl="2"/>
            <a:r>
              <a:rPr lang="en-US" dirty="0" smtClean="0"/>
              <a:t>Google has handed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Kubernetes </a:t>
            </a:r>
            <a:r>
              <a:rPr lang="en-US" dirty="0" smtClean="0"/>
              <a:t>over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to the foundation</a:t>
            </a:r>
          </a:p>
          <a:p>
            <a:pPr lvl="2"/>
            <a:r>
              <a:rPr lang="en-US" dirty="0" smtClean="0"/>
              <a:t>The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Prometheus</a:t>
            </a:r>
            <a:r>
              <a:rPr lang="en-US" dirty="0" smtClean="0"/>
              <a:t> monitoring platform has also been moved under the foundation</a:t>
            </a:r>
          </a:p>
          <a:p>
            <a:pPr lvl="1"/>
            <a:r>
              <a:rPr lang="en-US" dirty="0" smtClean="0"/>
              <a:t>Members include: </a:t>
            </a:r>
          </a:p>
          <a:p>
            <a:pPr lvl="2"/>
            <a:r>
              <a:rPr lang="en-US" dirty="0" smtClean="0"/>
              <a:t>AT&amp;T, Box, Cisco</a:t>
            </a:r>
            <a:r>
              <a:rPr lang="en-US" dirty="0"/>
              <a:t>, </a:t>
            </a:r>
            <a:r>
              <a:rPr lang="en-US" dirty="0" err="1" smtClean="0"/>
              <a:t>CloudFoundry</a:t>
            </a:r>
            <a:r>
              <a:rPr lang="en-US" dirty="0" smtClean="0"/>
              <a:t>, CoreOS, Cycle Computing, Docker</a:t>
            </a:r>
            <a:r>
              <a:rPr lang="en-US" dirty="0"/>
              <a:t>, </a:t>
            </a:r>
            <a:r>
              <a:rPr lang="en-US" dirty="0" smtClean="0"/>
              <a:t>eBay, Fujitsu, </a:t>
            </a:r>
            <a:r>
              <a:rPr lang="en-US" dirty="0"/>
              <a:t>Goldman </a:t>
            </a:r>
            <a:r>
              <a:rPr lang="en-US" dirty="0" smtClean="0"/>
              <a:t>Sachs, Google, Huawei, IBM, Intel, </a:t>
            </a:r>
            <a:r>
              <a:rPr lang="en-US" dirty="0" err="1" smtClean="0"/>
              <a:t>Joyent</a:t>
            </a:r>
            <a:r>
              <a:rPr lang="en-US" dirty="0" smtClean="0"/>
              <a:t> [Samsung], </a:t>
            </a:r>
            <a:r>
              <a:rPr lang="en-US" dirty="0" err="1" smtClean="0"/>
              <a:t>Kismatic</a:t>
            </a:r>
            <a:r>
              <a:rPr lang="en-US" dirty="0" smtClean="0"/>
              <a:t>, Mesosphere, Odin, </a:t>
            </a:r>
            <a:r>
              <a:rPr lang="en-US" dirty="0" err="1" smtClean="0"/>
              <a:t>RedHat</a:t>
            </a:r>
            <a:r>
              <a:rPr lang="en-US" dirty="0" smtClean="0"/>
              <a:t>, RX-M LLC, </a:t>
            </a:r>
            <a:r>
              <a:rPr lang="en-US" dirty="0" err="1" smtClean="0"/>
              <a:t>Supernap</a:t>
            </a:r>
            <a:r>
              <a:rPr lang="en-US" dirty="0" smtClean="0"/>
              <a:t>, </a:t>
            </a:r>
            <a:r>
              <a:rPr lang="en-US" dirty="0" err="1" smtClean="0"/>
              <a:t>Sysdig</a:t>
            </a:r>
            <a:r>
              <a:rPr lang="en-US" dirty="0" smtClean="0"/>
              <a:t>, </a:t>
            </a:r>
            <a:r>
              <a:rPr lang="en-US" dirty="0" err="1" smtClean="0"/>
              <a:t>Twistlock</a:t>
            </a:r>
            <a:r>
              <a:rPr lang="en-US" dirty="0" smtClean="0"/>
              <a:t>, Twitter, </a:t>
            </a:r>
            <a:r>
              <a:rPr lang="en-US" dirty="0" err="1" smtClean="0"/>
              <a:t>Univa</a:t>
            </a:r>
            <a:r>
              <a:rPr lang="en-US" dirty="0" smtClean="0"/>
              <a:t>, VMWare, </a:t>
            </a:r>
            <a:r>
              <a:rPr lang="en-US" dirty="0" err="1" smtClean="0"/>
              <a:t>Weaveworks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075" y="76200"/>
            <a:ext cx="3789250" cy="67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7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5"/>
            <a:ext cx="7315200" cy="699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Containers at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3128"/>
            <a:ext cx="8610600" cy="2409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Containers - a key enabler of PaaS cloud environments</a:t>
            </a:r>
          </a:p>
          <a:p>
            <a:pPr lvl="1"/>
            <a:r>
              <a:rPr lang="en-US" dirty="0" smtClean="0"/>
              <a:t>Google App Engine is one of the most visible container based cloud systems</a:t>
            </a:r>
          </a:p>
          <a:p>
            <a:r>
              <a:rPr lang="en-US" dirty="0"/>
              <a:t>Everything at Google, from Search to Gmail, is packaged and run in a Linux </a:t>
            </a:r>
            <a:r>
              <a:rPr lang="en-US" dirty="0" smtClean="0"/>
              <a:t>container</a:t>
            </a:r>
          </a:p>
          <a:p>
            <a:pPr lvl="1"/>
            <a:r>
              <a:rPr lang="en-US" dirty="0"/>
              <a:t>Google’s </a:t>
            </a:r>
            <a:r>
              <a:rPr lang="en-US" dirty="0">
                <a:solidFill>
                  <a:schemeClr val="tx2"/>
                </a:solidFill>
              </a:rPr>
              <a:t>Borg</a:t>
            </a:r>
            <a:r>
              <a:rPr lang="en-US" dirty="0"/>
              <a:t> </a:t>
            </a:r>
            <a:r>
              <a:rPr lang="en-US" dirty="0" smtClean="0"/>
              <a:t>system (the basis for Kubernetes) </a:t>
            </a:r>
            <a:r>
              <a:rPr lang="en-US" dirty="0"/>
              <a:t>is a cluster manager that </a:t>
            </a:r>
            <a:r>
              <a:rPr lang="en-US" dirty="0" smtClean="0"/>
              <a:t>ran hundreds of </a:t>
            </a:r>
            <a:r>
              <a:rPr lang="en-US" dirty="0"/>
              <a:t>thousands of </a:t>
            </a:r>
            <a:r>
              <a:rPr lang="en-US" dirty="0" smtClean="0"/>
              <a:t>jobs</a:t>
            </a:r>
            <a:r>
              <a:rPr lang="en-US" dirty="0"/>
              <a:t>, from many thousands of </a:t>
            </a:r>
            <a:r>
              <a:rPr lang="en-US" dirty="0" smtClean="0"/>
              <a:t>different </a:t>
            </a:r>
            <a:r>
              <a:rPr lang="en-US" dirty="0"/>
              <a:t>containerized </a:t>
            </a:r>
            <a:r>
              <a:rPr lang="en-US" dirty="0" smtClean="0"/>
              <a:t>applications</a:t>
            </a:r>
            <a:r>
              <a:rPr lang="en-US" dirty="0"/>
              <a:t>, across a number of clusters each with up </a:t>
            </a:r>
            <a:r>
              <a:rPr lang="en-US" dirty="0" smtClean="0"/>
              <a:t>to tens </a:t>
            </a:r>
            <a:r>
              <a:rPr lang="en-US" dirty="0"/>
              <a:t>of thousands of </a:t>
            </a:r>
            <a:r>
              <a:rPr lang="en-US" dirty="0" smtClean="0"/>
              <a:t>machines (</a:t>
            </a:r>
            <a:r>
              <a:rPr lang="en-US" dirty="0" smtClean="0">
                <a:solidFill>
                  <a:schemeClr val="tx2"/>
                </a:solidFill>
              </a:rPr>
              <a:t>Borg</a:t>
            </a:r>
            <a:r>
              <a:rPr lang="en-US" dirty="0" smtClean="0"/>
              <a:t> is now replaced within Google by the next gen </a:t>
            </a:r>
            <a:r>
              <a:rPr lang="en-US" dirty="0" smtClean="0">
                <a:solidFill>
                  <a:schemeClr val="tx2"/>
                </a:solidFill>
              </a:rPr>
              <a:t>Omega</a:t>
            </a:r>
            <a:r>
              <a:rPr lang="en-US" dirty="0" smtClean="0"/>
              <a:t> system)</a:t>
            </a:r>
          </a:p>
          <a:p>
            <a:pPr lvl="1"/>
            <a:r>
              <a:rPr lang="en-US" dirty="0" smtClean="0"/>
              <a:t>Over </a:t>
            </a:r>
            <a:r>
              <a:rPr lang="en-US" dirty="0"/>
              <a:t>2 billion containers are started </a:t>
            </a:r>
            <a:r>
              <a:rPr lang="en-US" dirty="0" smtClean="0"/>
              <a:t>per week at Google (over 3,000 per second on average)</a:t>
            </a:r>
          </a:p>
          <a:p>
            <a:r>
              <a:rPr lang="en-US" dirty="0" err="1">
                <a:solidFill>
                  <a:schemeClr val="tx2"/>
                </a:solidFill>
              </a:rPr>
              <a:t>lmctfy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("Let Me Contain That For </a:t>
            </a:r>
            <a:r>
              <a:rPr lang="en-US" dirty="0" smtClean="0"/>
              <a:t>You“) open </a:t>
            </a:r>
            <a:r>
              <a:rPr lang="en-US" dirty="0"/>
              <a:t>source version of Google’s container </a:t>
            </a:r>
            <a:r>
              <a:rPr lang="en-US" dirty="0" smtClean="0"/>
              <a:t>stack</a:t>
            </a:r>
          </a:p>
          <a:p>
            <a:pPr lvl="1"/>
            <a:r>
              <a:rPr lang="en-US" dirty="0" smtClean="0"/>
              <a:t>Google has ported </a:t>
            </a:r>
            <a:r>
              <a:rPr lang="en-US" dirty="0"/>
              <a:t>the core </a:t>
            </a:r>
            <a:r>
              <a:rPr lang="en-US" dirty="0" err="1"/>
              <a:t>lmctfy</a:t>
            </a:r>
            <a:r>
              <a:rPr lang="en-US" dirty="0"/>
              <a:t> concepts and abstractions </a:t>
            </a:r>
            <a:r>
              <a:rPr lang="en-US" dirty="0" smtClean="0"/>
              <a:t>to Docker’s </a:t>
            </a:r>
            <a:r>
              <a:rPr lang="en-US" dirty="0" err="1" smtClean="0">
                <a:solidFill>
                  <a:schemeClr val="tx2"/>
                </a:solidFill>
              </a:rPr>
              <a:t>libcontainer</a:t>
            </a:r>
            <a:endParaRPr lang="en-US" dirty="0" smtClean="0"/>
          </a:p>
          <a:p>
            <a:pPr lvl="1"/>
            <a:r>
              <a:rPr lang="en-US" dirty="0" err="1" smtClean="0"/>
              <a:t>libcontainer</a:t>
            </a:r>
            <a:r>
              <a:rPr lang="en-US" dirty="0" smtClean="0"/>
              <a:t> is now the basis for much of the OCI container standard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3254" t="62722"/>
          <a:stretch/>
        </p:blipFill>
        <p:spPr>
          <a:xfrm>
            <a:off x="6583890" y="4260562"/>
            <a:ext cx="2407710" cy="817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5" y="3849237"/>
            <a:ext cx="2143125" cy="2571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5561350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Containers At Scale by Joe Beda</a:t>
            </a:r>
          </a:p>
          <a:p>
            <a:r>
              <a:rPr lang="en-US" sz="1400" dirty="0"/>
              <a:t>Published May 22, 2014 in Technology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9869" y="3251545"/>
            <a:ext cx="4696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Google Cloud Platform</a:t>
            </a:r>
          </a:p>
          <a:p>
            <a:r>
              <a:rPr lang="en-US" sz="1600" dirty="0" smtClean="0">
                <a:solidFill>
                  <a:schemeClr val="tx2"/>
                </a:solidFill>
              </a:rPr>
              <a:t>Docker containers in Google Compute Engine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869" y="3849237"/>
            <a:ext cx="4024021" cy="16396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945" y="3247996"/>
            <a:ext cx="2219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Google Container </a:t>
            </a:r>
          </a:p>
          <a:p>
            <a:r>
              <a:rPr lang="en-US" sz="1600" dirty="0" smtClean="0">
                <a:solidFill>
                  <a:schemeClr val="tx2"/>
                </a:solidFill>
              </a:rPr>
              <a:t>Infrastructure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944" y="6400800"/>
            <a:ext cx="80172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Borg Paper: https</a:t>
            </a:r>
            <a:r>
              <a:rPr lang="en-US" sz="1100" dirty="0"/>
              <a:t>://static.googleusercontent.com/media/research.google.com/en//</a:t>
            </a:r>
            <a:r>
              <a:rPr lang="en-US" sz="1100" dirty="0"/>
              <a:t>pubs/archive/43438.pdf</a:t>
            </a:r>
            <a:br>
              <a:rPr lang="en-US" sz="1100" dirty="0"/>
            </a:br>
            <a:r>
              <a:rPr lang="en-US" sz="1100" dirty="0" smtClean="0"/>
              <a:t>Omega Paper: http</a:t>
            </a:r>
            <a:r>
              <a:rPr lang="en-US" sz="1100" dirty="0"/>
              <a:t>://</a:t>
            </a:r>
            <a:r>
              <a:rPr lang="en-US" sz="1100" dirty="0" err="1"/>
              <a:t>static.googleusercontent.com</a:t>
            </a:r>
            <a:r>
              <a:rPr lang="en-US" sz="1100" dirty="0"/>
              <a:t>/media/</a:t>
            </a:r>
            <a:r>
              <a:rPr lang="en-US" sz="1100" dirty="0" err="1"/>
              <a:t>research.google.com</a:t>
            </a:r>
            <a:r>
              <a:rPr lang="en-US" sz="1100" dirty="0"/>
              <a:t>/</a:t>
            </a:r>
            <a:r>
              <a:rPr lang="en-US" sz="1100" dirty="0" err="1"/>
              <a:t>en</a:t>
            </a:r>
            <a:r>
              <a:rPr lang="en-US" sz="1100" dirty="0"/>
              <a:t>//pubs/archive/41684.pdf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737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22624"/>
            <a:ext cx="6019800" cy="7279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Who’s using Microservices?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1447801"/>
            <a:ext cx="3048000" cy="5113058"/>
          </a:xfrm>
        </p:spPr>
        <p:txBody>
          <a:bodyPr/>
          <a:lstStyle/>
          <a:p>
            <a:r>
              <a:rPr lang="en-US" dirty="0" smtClean="0"/>
              <a:t>Moving to microservices is not a silver bullet</a:t>
            </a:r>
          </a:p>
          <a:p>
            <a:pPr lvl="1"/>
            <a:r>
              <a:rPr lang="en-US" dirty="0" smtClean="0"/>
              <a:t>40% find it easier</a:t>
            </a:r>
          </a:p>
          <a:p>
            <a:pPr lvl="1"/>
            <a:r>
              <a:rPr lang="en-US" dirty="0" smtClean="0"/>
              <a:t>42% find no change</a:t>
            </a:r>
          </a:p>
          <a:p>
            <a:pPr lvl="1"/>
            <a:r>
              <a:rPr lang="en-US" dirty="0" smtClean="0"/>
              <a:t>18% find it harder</a:t>
            </a:r>
          </a:p>
          <a:p>
            <a:r>
              <a:rPr lang="en-US" dirty="0" smtClean="0"/>
              <a:t>The right tools for orchestration are a critical factor in this outcome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6" y="1006569"/>
            <a:ext cx="5494196" cy="55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7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315200" cy="838200"/>
          </a:xfrm>
        </p:spPr>
        <p:txBody>
          <a:bodyPr/>
          <a:lstStyle/>
          <a:p>
            <a:r>
              <a:rPr lang="en-US" dirty="0" smtClean="0"/>
              <a:t>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17381"/>
            <a:ext cx="7848600" cy="47500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Docker Swarm </a:t>
            </a:r>
            <a:r>
              <a:rPr lang="en-US" dirty="0" smtClean="0"/>
              <a:t>offers native </a:t>
            </a:r>
            <a:r>
              <a:rPr lang="en-US" dirty="0"/>
              <a:t>clustering for </a:t>
            </a:r>
            <a:r>
              <a:rPr lang="en-US" dirty="0" smtClean="0"/>
              <a:t>Docker</a:t>
            </a:r>
          </a:p>
          <a:p>
            <a:r>
              <a:rPr lang="en-US" dirty="0" smtClean="0"/>
              <a:t>Swarm offers access a </a:t>
            </a:r>
            <a:r>
              <a:rPr lang="en-US" dirty="0"/>
              <a:t>pool of Docker hosts using </a:t>
            </a:r>
            <a:r>
              <a:rPr lang="en-US" dirty="0" smtClean="0"/>
              <a:t>Docker tools</a:t>
            </a:r>
          </a:p>
          <a:p>
            <a:r>
              <a:rPr lang="en-US" dirty="0" smtClean="0"/>
              <a:t>Docker </a:t>
            </a:r>
            <a:r>
              <a:rPr lang="en-US" dirty="0"/>
              <a:t>Swarm </a:t>
            </a:r>
            <a:r>
              <a:rPr lang="en-US" dirty="0" smtClean="0"/>
              <a:t>exposes the </a:t>
            </a:r>
            <a:r>
              <a:rPr lang="en-US" dirty="0"/>
              <a:t>standard Docker </a:t>
            </a:r>
            <a:r>
              <a:rPr lang="en-US" dirty="0" smtClean="0"/>
              <a:t>Remote API</a:t>
            </a:r>
          </a:p>
          <a:p>
            <a:pPr lvl="1"/>
            <a:r>
              <a:rPr lang="en-US" dirty="0" smtClean="0"/>
              <a:t>Any tool </a:t>
            </a:r>
            <a:r>
              <a:rPr lang="en-US" dirty="0"/>
              <a:t>that already communicates with a Docker daemon can use Swarm to transparently scale to multiple </a:t>
            </a:r>
            <a:r>
              <a:rPr lang="en-US" dirty="0" smtClean="0"/>
              <a:t>hosts</a:t>
            </a:r>
          </a:p>
          <a:p>
            <a:pPr lvl="1"/>
            <a:r>
              <a:rPr lang="en-US" dirty="0" smtClean="0"/>
              <a:t>Swarm also provides extensions through he Swarm API</a:t>
            </a:r>
          </a:p>
          <a:p>
            <a:r>
              <a:rPr lang="en-US" dirty="0" smtClean="0"/>
              <a:t>Supported </a:t>
            </a:r>
            <a:r>
              <a:rPr lang="en-US" dirty="0"/>
              <a:t>tools include, but are not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limited </a:t>
            </a:r>
            <a:r>
              <a:rPr lang="en-US" dirty="0"/>
              <a:t>to, the following:</a:t>
            </a:r>
          </a:p>
          <a:p>
            <a:pPr lvl="1"/>
            <a:r>
              <a:rPr lang="en-US" dirty="0" err="1" smtClean="0"/>
              <a:t>Dokku</a:t>
            </a:r>
            <a:endParaRPr lang="en-US" dirty="0"/>
          </a:p>
          <a:p>
            <a:pPr lvl="1"/>
            <a:r>
              <a:rPr lang="en-US" dirty="0" smtClean="0"/>
              <a:t>Docker </a:t>
            </a:r>
            <a:r>
              <a:rPr lang="en-US" dirty="0" smtClean="0"/>
              <a:t>Compose</a:t>
            </a:r>
            <a:endParaRPr lang="en-US" dirty="0"/>
          </a:p>
          <a:p>
            <a:pPr lvl="1"/>
            <a:r>
              <a:rPr lang="en-US" dirty="0" smtClean="0"/>
              <a:t>Docker Machine</a:t>
            </a:r>
          </a:p>
          <a:p>
            <a:pPr lvl="1"/>
            <a:r>
              <a:rPr lang="en-US" dirty="0" smtClean="0"/>
              <a:t>Jenkins</a:t>
            </a:r>
            <a:endParaRPr lang="en-US" dirty="0"/>
          </a:p>
          <a:p>
            <a:r>
              <a:rPr lang="en-US" dirty="0" smtClean="0"/>
              <a:t>As </a:t>
            </a:r>
            <a:r>
              <a:rPr lang="en-US" dirty="0"/>
              <a:t>initial development settles, an API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will </a:t>
            </a:r>
            <a:r>
              <a:rPr lang="en-US" dirty="0"/>
              <a:t>develop to enable pluggable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backends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means you can swap out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scheduling </a:t>
            </a:r>
            <a:r>
              <a:rPr lang="en-US" dirty="0"/>
              <a:t>backend Docker Swarm uses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more </a:t>
            </a:r>
            <a:r>
              <a:rPr lang="en-US" dirty="0"/>
              <a:t>powerful </a:t>
            </a:r>
            <a:r>
              <a:rPr lang="en-US" dirty="0" err="1"/>
              <a:t>backends</a:t>
            </a:r>
            <a:r>
              <a:rPr lang="en-US" dirty="0"/>
              <a:t>, like </a:t>
            </a:r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9218" name="Picture 2" descr="http://www.vmtocloud.com/wp-content/uploads/2015/05/swar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126" y="3048000"/>
            <a:ext cx="4132849" cy="344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3500"/>
            <a:ext cx="7315200" cy="883683"/>
          </a:xfrm>
        </p:spPr>
        <p:txBody>
          <a:bodyPr/>
          <a:lstStyle/>
          <a:p>
            <a:r>
              <a:rPr lang="en-US" dirty="0" smtClean="0"/>
              <a:t>Swarm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7924800" cy="50139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first step to creating a swarm on your network is to pull the Docker Swarm </a:t>
            </a:r>
            <a:r>
              <a:rPr lang="en-US" dirty="0" smtClean="0"/>
              <a:t>image</a:t>
            </a:r>
          </a:p>
          <a:p>
            <a:r>
              <a:rPr lang="en-US" dirty="0" smtClean="0"/>
              <a:t>Then</a:t>
            </a:r>
            <a:r>
              <a:rPr lang="en-US" dirty="0"/>
              <a:t>, using Docker, you configure the swarm manager and all the nodes to run Docker </a:t>
            </a:r>
            <a:r>
              <a:rPr lang="en-US" dirty="0" smtClean="0"/>
              <a:t>Swarm</a:t>
            </a:r>
          </a:p>
          <a:p>
            <a:r>
              <a:rPr lang="en-US" dirty="0" smtClean="0"/>
              <a:t>Manual install: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a TCP port on each node for communication with the swarm manager</a:t>
            </a:r>
          </a:p>
          <a:p>
            <a:pPr lvl="1"/>
            <a:r>
              <a:rPr lang="en-US" dirty="0" smtClean="0"/>
              <a:t>Install </a:t>
            </a:r>
            <a:r>
              <a:rPr lang="en-US" dirty="0"/>
              <a:t>Docker on each node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and manage TLS certificates to secure your </a:t>
            </a:r>
            <a:r>
              <a:rPr lang="en-US" dirty="0" smtClean="0"/>
              <a:t>swarm (for test this is optional)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-machine can also install swarm </a:t>
            </a:r>
            <a:br>
              <a:rPr lang="en-US" dirty="0" smtClean="0"/>
            </a:br>
            <a:r>
              <a:rPr lang="en-US" dirty="0" smtClean="0"/>
              <a:t>automatically</a:t>
            </a:r>
            <a:endParaRPr lang="en-US" dirty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Docker Machine, you can quickly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install </a:t>
            </a:r>
            <a:r>
              <a:rPr lang="en-US" dirty="0"/>
              <a:t>a Docker Swarm on cloud providers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inside your own data </a:t>
            </a:r>
            <a:r>
              <a:rPr lang="en-US" dirty="0" smtClean="0"/>
              <a:t>center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you have </a:t>
            </a:r>
            <a:r>
              <a:rPr lang="en-US" dirty="0" err="1"/>
              <a:t>VirtualBox</a:t>
            </a:r>
            <a:r>
              <a:rPr lang="en-US" dirty="0"/>
              <a:t> installed on your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local </a:t>
            </a:r>
            <a:r>
              <a:rPr lang="en-US" dirty="0"/>
              <a:t>machine, you can quickly build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explore </a:t>
            </a:r>
            <a:r>
              <a:rPr lang="en-US" dirty="0"/>
              <a:t>Docker Swarm in your local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environment with machine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method automatically generates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certificate </a:t>
            </a:r>
            <a:r>
              <a:rPr lang="en-US" dirty="0"/>
              <a:t>to secure your </a:t>
            </a:r>
            <a:r>
              <a:rPr lang="en-US" dirty="0" smtClean="0"/>
              <a:t>swarm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242" name="Picture 2" descr="http://image.slidesharecdn.com/introtoswarm-containerclusterservice-150329142626-conversion-gate01/95/swarm-a-docker-clustering-system-5-638.jpg?cb=14276393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50616"/>
            <a:ext cx="4322762" cy="32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0" y="4267200"/>
            <a:ext cx="5257800" cy="2514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4047"/>
            <a:ext cx="7315200" cy="1154097"/>
          </a:xfrm>
        </p:spPr>
        <p:txBody>
          <a:bodyPr/>
          <a:lstStyle/>
          <a:p>
            <a:r>
              <a:rPr lang="en-US" dirty="0" smtClean="0"/>
              <a:t>Swarm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458" y="1529236"/>
            <a:ext cx="8121941" cy="3539527"/>
          </a:xfrm>
        </p:spPr>
        <p:txBody>
          <a:bodyPr/>
          <a:lstStyle/>
          <a:p>
            <a:r>
              <a:rPr lang="en-US" dirty="0"/>
              <a:t>Each Swarm node will run a Swarm node </a:t>
            </a:r>
            <a:r>
              <a:rPr lang="en-US" dirty="0" smtClean="0"/>
              <a:t>agent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agent registers the referenced Docker daemon, monitors it, and updates the discovery backend with the node’s </a:t>
            </a:r>
            <a:r>
              <a:rPr lang="en-US" dirty="0" smtClean="0"/>
              <a:t>status</a:t>
            </a:r>
          </a:p>
          <a:p>
            <a:r>
              <a:rPr lang="en-US" dirty="0" smtClean="0"/>
              <a:t>The Swarm Manager runs on any node and provides the Docker Remote API for the cluster</a:t>
            </a:r>
          </a:p>
          <a:p>
            <a:r>
              <a:rPr lang="en-US" dirty="0" smtClean="0"/>
              <a:t>All nodes in a swarm cluster must listen on the same TCP 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1266" name="Picture 2" descr="http://cloudgeekz.com/wp-content/uploads/2015/05/swa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63" y="4419600"/>
            <a:ext cx="4952649" cy="2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00103" y="3820180"/>
            <a:ext cx="595507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-H tcp://192.168.235.149:2375  run -d 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–p 7777:2375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swarm manage token://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63cd50227b39739aa8c592cff48c836c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655" y="4670409"/>
            <a:ext cx="4495800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-H tcp://192.168.235.149:2375 run -d swarm join --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=192.168.235.149:2375 token://63cd50227b39739aa8c592cff48c836c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3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21" y="76200"/>
            <a:ext cx="7315200" cy="791776"/>
          </a:xfrm>
        </p:spPr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docker</a:t>
            </a:r>
            <a:r>
              <a:rPr lang="en-US" dirty="0" smtClean="0"/>
              <a:t> 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21" y="867976"/>
            <a:ext cx="8153400" cy="59241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Volumes:</a:t>
            </a:r>
          </a:p>
          <a:p>
            <a:pPr lvl="1"/>
            <a:r>
              <a:rPr lang="en-US" dirty="0"/>
              <a:t>Hold data</a:t>
            </a:r>
          </a:p>
          <a:p>
            <a:pPr lvl="1"/>
            <a:r>
              <a:rPr lang="en-US" dirty="0"/>
              <a:t>Can be shared/reused across containers</a:t>
            </a:r>
          </a:p>
          <a:p>
            <a:pPr lvl="1"/>
            <a:r>
              <a:rPr lang="en-US" dirty="0"/>
              <a:t>Store data in the host file system not the container layer</a:t>
            </a:r>
          </a:p>
          <a:p>
            <a:pPr lvl="1"/>
            <a:r>
              <a:rPr lang="en-US" dirty="0" smtClean="0"/>
              <a:t>Support 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/>
              <a:t>party volume </a:t>
            </a:r>
            <a:r>
              <a:rPr lang="en-US" dirty="0" smtClean="0"/>
              <a:t>plugins for advanced </a:t>
            </a:r>
            <a:r>
              <a:rPr lang="en-US" dirty="0"/>
              <a:t>storage facilities </a:t>
            </a:r>
          </a:p>
          <a:p>
            <a:r>
              <a:rPr lang="en-US" dirty="0"/>
              <a:t>A volume mounts a host directory into a container directory</a:t>
            </a:r>
          </a:p>
          <a:p>
            <a:pPr lvl="1"/>
            <a:r>
              <a:rPr lang="en-US" dirty="0"/>
              <a:t>Any part of the host file system can be mapped into a container as a volume</a:t>
            </a:r>
          </a:p>
          <a:p>
            <a:pPr lvl="1"/>
            <a:r>
              <a:rPr lang="en-US" dirty="0"/>
              <a:t>Any part of a container’s file system can be configured as a volume</a:t>
            </a:r>
          </a:p>
          <a:p>
            <a:r>
              <a:rPr lang="en-US" dirty="0"/>
              <a:t>Volumes decouple the life of the data from the life of the container(s)</a:t>
            </a:r>
          </a:p>
          <a:p>
            <a:pPr lvl="1"/>
            <a:r>
              <a:rPr lang="en-US" dirty="0"/>
              <a:t>You can </a:t>
            </a:r>
            <a:r>
              <a:rPr lang="en-US" dirty="0" err="1">
                <a:solidFill>
                  <a:schemeClr val="tx2"/>
                </a:solidFill>
              </a:rPr>
              <a:t>docker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/>
              <a:t>some_container</a:t>
            </a:r>
            <a:r>
              <a:rPr lang="en-US" dirty="0"/>
              <a:t> without affecting the volumes it uses</a:t>
            </a:r>
          </a:p>
          <a:p>
            <a:pPr lvl="1"/>
            <a:r>
              <a:rPr lang="en-US" dirty="0" smtClean="0"/>
              <a:t>Running </a:t>
            </a:r>
            <a:r>
              <a:rPr lang="en-US" dirty="0"/>
              <a:t>containers can be ephemeral and data can be persistent</a:t>
            </a:r>
          </a:p>
          <a:p>
            <a:pPr lvl="1"/>
            <a:r>
              <a:rPr lang="en-US" dirty="0"/>
              <a:t>Docker never automatically deletes volumes when you remove a container, nor will it "garbage collect" volumes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are no longer referenced by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en-US" dirty="0"/>
          </a:p>
          <a:p>
            <a:r>
              <a:rPr lang="en-US" dirty="0" smtClean="0"/>
              <a:t>Volumes </a:t>
            </a:r>
            <a:r>
              <a:rPr lang="en-US" dirty="0"/>
              <a:t>bypass the layered file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  <a:p>
            <a:pPr lvl="1"/>
            <a:r>
              <a:rPr lang="en-US" dirty="0"/>
              <a:t>This makes volumes as fast as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host </a:t>
            </a:r>
            <a:r>
              <a:rPr lang="en-US" dirty="0"/>
              <a:t>based filesystem</a:t>
            </a:r>
          </a:p>
          <a:p>
            <a:pPr lvl="1"/>
            <a:r>
              <a:rPr lang="en-US" dirty="0"/>
              <a:t>Changes to a volume will not be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included </a:t>
            </a:r>
            <a:r>
              <a:rPr lang="en-US" dirty="0"/>
              <a:t>when you update 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image </a:t>
            </a:r>
            <a:r>
              <a:rPr lang="en-US" dirty="0"/>
              <a:t>by committing the container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http://1.bp.blogspot.com/-eavoj5i28-8/VOZvhOR4nHI/AAAAAAAAAkA/UdaVh2aF21I/s1600/nf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495800"/>
            <a:ext cx="4663525" cy="20676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70342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315200" cy="793300"/>
          </a:xfrm>
        </p:spPr>
        <p:txBody>
          <a:bodyPr/>
          <a:lstStyle/>
          <a:p>
            <a:r>
              <a:rPr lang="en-US" dirty="0" smtClean="0"/>
              <a:t>Node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60384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Swarm Manager can discover cluster nodes in various ways</a:t>
            </a:r>
          </a:p>
          <a:p>
            <a:pPr lvl="1"/>
            <a:r>
              <a:rPr lang="en-US" dirty="0" smtClean="0"/>
              <a:t>Docker Hub Tokens</a:t>
            </a:r>
          </a:p>
          <a:p>
            <a:pPr lvl="2"/>
            <a:r>
              <a:rPr lang="en-US" dirty="0" smtClean="0"/>
              <a:t>Docker Hub hosts a node discovery service using </a:t>
            </a:r>
            <a:r>
              <a:rPr lang="en-US" dirty="0"/>
              <a:t>tokens to </a:t>
            </a:r>
            <a:r>
              <a:rPr lang="en-US" dirty="0" smtClean="0"/>
              <a:t>identify nodes in a cluster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$ swarm </a:t>
            </a:r>
            <a:r>
              <a:rPr lang="en-US" dirty="0" smtClean="0">
                <a:solidFill>
                  <a:schemeClr val="tx2"/>
                </a:solidFill>
              </a:rPr>
              <a:t>create</a:t>
            </a:r>
            <a:r>
              <a:rPr lang="en-US" dirty="0" smtClean="0"/>
              <a:t> 	#produces a cluster token, e.g.: 6856663cdefdec325839a4b7e1de38e8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$ swarm manage -H tcp://10.0.0.7:2375 token://6856663cdefdec325839a4b7e1de38e8</a:t>
            </a:r>
            <a:r>
              <a:rPr lang="en-US" dirty="0"/>
              <a:t> </a:t>
            </a:r>
            <a:endParaRPr lang="en-US" dirty="0" smtClean="0"/>
          </a:p>
          <a:p>
            <a:pPr lvl="3"/>
            <a:r>
              <a:rPr lang="en-US" dirty="0" smtClean="0"/>
              <a:t>The -H switch specifies the </a:t>
            </a:r>
            <a:r>
              <a:rPr lang="en-US" dirty="0" err="1" smtClean="0"/>
              <a:t>ip:port</a:t>
            </a:r>
            <a:r>
              <a:rPr lang="en-US" dirty="0" smtClean="0"/>
              <a:t> the swarm manager will listen on</a:t>
            </a:r>
          </a:p>
          <a:p>
            <a:pPr lvl="1"/>
            <a:r>
              <a:rPr lang="en-US" dirty="0" smtClean="0"/>
              <a:t>Static configuration file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$ swarm </a:t>
            </a:r>
            <a:r>
              <a:rPr lang="en-US" dirty="0">
                <a:solidFill>
                  <a:schemeClr val="tx2"/>
                </a:solidFill>
              </a:rPr>
              <a:t>manage -H tcp://10.0.0.7:2375 file</a:t>
            </a:r>
            <a:r>
              <a:rPr lang="en-US" dirty="0" smtClean="0">
                <a:solidFill>
                  <a:schemeClr val="tx2"/>
                </a:solidFill>
              </a:rPr>
              <a:t>:///data/my_cluster</a:t>
            </a:r>
          </a:p>
          <a:p>
            <a:pPr lvl="1"/>
            <a:r>
              <a:rPr lang="en-US" dirty="0" smtClean="0"/>
              <a:t>Key/value stores</a:t>
            </a:r>
          </a:p>
          <a:p>
            <a:pPr lvl="2"/>
            <a:r>
              <a:rPr lang="en-US" dirty="0" err="1" smtClean="0"/>
              <a:t>Etcd</a:t>
            </a:r>
            <a:endParaRPr lang="en-US" dirty="0" smtClean="0"/>
          </a:p>
          <a:p>
            <a:pPr lvl="3"/>
            <a:r>
              <a:rPr lang="en-US" dirty="0">
                <a:solidFill>
                  <a:schemeClr val="tx2"/>
                </a:solidFill>
              </a:rPr>
              <a:t>swarm manage </a:t>
            </a:r>
            <a:r>
              <a:rPr lang="en-US" dirty="0" smtClean="0">
                <a:solidFill>
                  <a:schemeClr val="tx2"/>
                </a:solidFill>
              </a:rPr>
              <a:t>\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-H tcp://10.0.0.7:2375 </a:t>
            </a:r>
            <a:r>
              <a:rPr lang="en-US" dirty="0" smtClean="0">
                <a:solidFill>
                  <a:schemeClr val="tx2"/>
                </a:solidFill>
              </a:rPr>
              <a:t>\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etcd</a:t>
            </a:r>
            <a:r>
              <a:rPr lang="en-US" dirty="0">
                <a:solidFill>
                  <a:schemeClr val="tx2"/>
                </a:solidFill>
              </a:rPr>
              <a:t>://&lt;etcd_ip&gt;/&lt;path&gt;</a:t>
            </a:r>
            <a:endParaRPr lang="en-US" dirty="0" smtClean="0">
              <a:solidFill>
                <a:schemeClr val="tx2"/>
              </a:solidFill>
            </a:endParaRPr>
          </a:p>
          <a:p>
            <a:pPr lvl="2"/>
            <a:r>
              <a:rPr lang="en-US" dirty="0" smtClean="0"/>
              <a:t>Consul</a:t>
            </a:r>
          </a:p>
          <a:p>
            <a:pPr lvl="3"/>
            <a:r>
              <a:rPr lang="en-US" dirty="0">
                <a:solidFill>
                  <a:schemeClr val="tx2"/>
                </a:solidFill>
              </a:rPr>
              <a:t>swarm manage \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-H tcp://10.0.0.7:2375 \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consul://&lt;consul_addr&gt;/&lt;path&gt;</a:t>
            </a:r>
            <a:endParaRPr lang="en-US" dirty="0" smtClean="0">
              <a:solidFill>
                <a:schemeClr val="tx2"/>
              </a:solidFill>
            </a:endParaRPr>
          </a:p>
          <a:p>
            <a:pPr lvl="2"/>
            <a:r>
              <a:rPr lang="en-US" dirty="0" smtClean="0"/>
              <a:t>Zookeeper </a:t>
            </a:r>
          </a:p>
          <a:p>
            <a:pPr lvl="3"/>
            <a:r>
              <a:rPr lang="en-US" dirty="0">
                <a:solidFill>
                  <a:schemeClr val="tx2"/>
                </a:solidFill>
              </a:rPr>
              <a:t>swarm manage \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-H tcp://10.0.0.7:2375 \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zk://&lt;zookeeper_addr1</a:t>
            </a:r>
            <a:r>
              <a:rPr lang="en-US" dirty="0" smtClean="0">
                <a:solidFill>
                  <a:schemeClr val="tx2"/>
                </a:solidFill>
              </a:rPr>
              <a:t>&gt;, \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&lt;</a:t>
            </a:r>
            <a:r>
              <a:rPr lang="en-US" dirty="0">
                <a:solidFill>
                  <a:schemeClr val="tx2"/>
                </a:solidFill>
              </a:rPr>
              <a:t>zookeeper_addr2&gt;/&lt;path</a:t>
            </a:r>
            <a:r>
              <a:rPr lang="en-US" dirty="0" smtClean="0">
                <a:solidFill>
                  <a:schemeClr val="tx2"/>
                </a:solidFill>
              </a:rPr>
              <a:t>&gt;</a:t>
            </a:r>
          </a:p>
          <a:p>
            <a:r>
              <a:rPr lang="en-US" dirty="0" smtClean="0"/>
              <a:t>Nodes join dynamically using</a:t>
            </a:r>
            <a:br>
              <a:rPr lang="en-US" dirty="0" smtClean="0"/>
            </a:br>
            <a:r>
              <a:rPr lang="en-US" dirty="0" smtClean="0"/>
              <a:t>--advertise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$</a:t>
            </a:r>
            <a:r>
              <a:rPr lang="en-US" dirty="0">
                <a:solidFill>
                  <a:schemeClr val="tx2"/>
                </a:solidFill>
              </a:rPr>
              <a:t> swarm join \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--advertise=10.0.0.7:2375 \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token://</a:t>
            </a:r>
            <a:r>
              <a:rPr lang="en-US" dirty="0" smtClean="0">
                <a:solidFill>
                  <a:schemeClr val="tx2"/>
                </a:solidFill>
              </a:rPr>
              <a:t>6856663cdefdec32…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$ swarm </a:t>
            </a:r>
            <a:r>
              <a:rPr lang="en-US" dirty="0">
                <a:solidFill>
                  <a:schemeClr val="tx2"/>
                </a:solidFill>
              </a:rPr>
              <a:t>join </a:t>
            </a:r>
            <a:r>
              <a:rPr lang="en-US" dirty="0" smtClean="0">
                <a:solidFill>
                  <a:schemeClr val="tx2"/>
                </a:solidFill>
              </a:rPr>
              <a:t>\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--advertise=10.0.0.7:2375 </a:t>
            </a:r>
            <a:r>
              <a:rPr lang="en-US" dirty="0" smtClean="0">
                <a:solidFill>
                  <a:schemeClr val="tx2"/>
                </a:solidFill>
              </a:rPr>
              <a:t>\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etcd</a:t>
            </a:r>
            <a:r>
              <a:rPr lang="en-US" dirty="0">
                <a:solidFill>
                  <a:schemeClr val="tx2"/>
                </a:solidFill>
              </a:rPr>
              <a:t>://&lt;etcd_ip&gt;/&lt;path</a:t>
            </a:r>
            <a:r>
              <a:rPr lang="en-US" dirty="0" smtClean="0">
                <a:solidFill>
                  <a:schemeClr val="tx2"/>
                </a:solidFill>
              </a:rPr>
              <a:t>&gt;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Not used for file based configuration</a:t>
            </a:r>
          </a:p>
          <a:p>
            <a:pPr lvl="2"/>
            <a:r>
              <a:rPr lang="en-US" dirty="0" smtClean="0"/>
              <a:t>Nodes are simply listed in the file by </a:t>
            </a:r>
            <a:r>
              <a:rPr lang="en-US" dirty="0" err="1" smtClean="0"/>
              <a:t>ip:port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32" y="3429000"/>
            <a:ext cx="5169268" cy="32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5"/>
            <a:ext cx="7315200" cy="867976"/>
          </a:xfrm>
        </p:spPr>
        <p:txBody>
          <a:bodyPr/>
          <a:lstStyle/>
          <a:p>
            <a:r>
              <a:rPr lang="en-US" dirty="0" smtClean="0"/>
              <a:t>Swarm Scheduler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1"/>
            <a:ext cx="8763000" cy="5715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Swarm support three scheduling strategies</a:t>
            </a:r>
          </a:p>
          <a:p>
            <a:pPr lvl="1"/>
            <a:r>
              <a:rPr lang="en-US" dirty="0" err="1" smtClean="0"/>
              <a:t>Binpack</a:t>
            </a:r>
            <a:r>
              <a:rPr lang="en-US" dirty="0" smtClean="0"/>
              <a:t> – schedules to the same node until the node is saturated then moves to the next node</a:t>
            </a:r>
          </a:p>
          <a:p>
            <a:pPr lvl="1"/>
            <a:r>
              <a:rPr lang="en-US" dirty="0" smtClean="0"/>
              <a:t>Spread – (default) schedules to the node with the fewest containers</a:t>
            </a:r>
          </a:p>
          <a:p>
            <a:pPr lvl="1"/>
            <a:r>
              <a:rPr lang="en-US" dirty="0" smtClean="0"/>
              <a:t>Random - random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Docker Swarm scheduler comes with multiple </a:t>
            </a:r>
            <a:r>
              <a:rPr lang="en-US" dirty="0" smtClean="0"/>
              <a:t>filters</a:t>
            </a:r>
            <a:endParaRPr lang="en-US" dirty="0"/>
          </a:p>
          <a:p>
            <a:r>
              <a:rPr lang="en-US" dirty="0"/>
              <a:t>The following filters are currently used to schedule containers on a subset of nodes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Constraint</a:t>
            </a:r>
          </a:p>
          <a:p>
            <a:pPr lvl="1"/>
            <a:r>
              <a:rPr lang="en-US" dirty="0"/>
              <a:t>Affinity</a:t>
            </a:r>
          </a:p>
          <a:p>
            <a:pPr lvl="1"/>
            <a:r>
              <a:rPr lang="en-US" dirty="0"/>
              <a:t>Port</a:t>
            </a:r>
          </a:p>
          <a:p>
            <a:pPr lvl="1"/>
            <a:r>
              <a:rPr lang="en-US" dirty="0"/>
              <a:t>Dependency</a:t>
            </a:r>
          </a:p>
          <a:p>
            <a:pPr lvl="1"/>
            <a:r>
              <a:rPr lang="en-US" dirty="0"/>
              <a:t>Health</a:t>
            </a:r>
          </a:p>
          <a:p>
            <a:r>
              <a:rPr lang="en-US" dirty="0"/>
              <a:t>You can choose the filter(s) you want to use with the --filter flag of swarm </a:t>
            </a:r>
            <a:r>
              <a:rPr lang="en-US" dirty="0" smtClean="0"/>
              <a:t>manage</a:t>
            </a:r>
            <a:endParaRPr lang="en-US" dirty="0"/>
          </a:p>
          <a:p>
            <a:r>
              <a:rPr lang="en-US" dirty="0"/>
              <a:t>Constraint </a:t>
            </a:r>
            <a:r>
              <a:rPr lang="en-US" dirty="0" smtClean="0"/>
              <a:t>Filter Example</a:t>
            </a:r>
            <a:endParaRPr lang="en-US" dirty="0"/>
          </a:p>
          <a:p>
            <a:pPr lvl="1"/>
            <a:r>
              <a:rPr lang="en-US" dirty="0"/>
              <a:t>Constraints are key/value pairs associated to particular </a:t>
            </a:r>
            <a:r>
              <a:rPr lang="en-US" dirty="0" smtClean="0"/>
              <a:t>nodes, </a:t>
            </a:r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can see them as node </a:t>
            </a:r>
            <a:r>
              <a:rPr lang="en-US" dirty="0" smtClean="0"/>
              <a:t>tags</a:t>
            </a:r>
            <a:endParaRPr lang="en-US" dirty="0"/>
          </a:p>
          <a:p>
            <a:pPr lvl="1"/>
            <a:r>
              <a:rPr lang="en-US" dirty="0"/>
              <a:t>When creating a container, the user can select a subset of nodes that should be considered for scheduling by specifying one or more sets of matching key/value </a:t>
            </a:r>
            <a:r>
              <a:rPr lang="en-US" dirty="0" smtClean="0"/>
              <a:t>pairs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approach has several practical use cases such as:</a:t>
            </a:r>
          </a:p>
          <a:p>
            <a:pPr lvl="2"/>
            <a:r>
              <a:rPr lang="en-US" dirty="0" smtClean="0"/>
              <a:t>Selecting </a:t>
            </a:r>
            <a:r>
              <a:rPr lang="en-US" dirty="0"/>
              <a:t>specific host properties (such as storage=</a:t>
            </a:r>
            <a:r>
              <a:rPr lang="en-US" dirty="0" err="1"/>
              <a:t>ssd</a:t>
            </a:r>
            <a:r>
              <a:rPr lang="en-US" dirty="0"/>
              <a:t>, in order to schedule containers on specific hardware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/>
              <a:t>Tagging nodes based on their physical location (region=us-east, to force containers to run on a given location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instance, </a:t>
            </a:r>
            <a:r>
              <a:rPr lang="en-US" dirty="0" smtClean="0"/>
              <a:t>start </a:t>
            </a:r>
            <a:r>
              <a:rPr lang="en-US" dirty="0"/>
              <a:t>node-1 with the storage=</a:t>
            </a:r>
            <a:r>
              <a:rPr lang="en-US" dirty="0" err="1"/>
              <a:t>ssd</a:t>
            </a:r>
            <a:r>
              <a:rPr lang="en-US" dirty="0"/>
              <a:t> label: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daemon </a:t>
            </a:r>
            <a:r>
              <a:rPr lang="en-US" dirty="0"/>
              <a:t>--label storage=</a:t>
            </a:r>
            <a:r>
              <a:rPr lang="en-US" dirty="0" err="1"/>
              <a:t>ssd</a:t>
            </a:r>
            <a:endParaRPr lang="en-US" dirty="0"/>
          </a:p>
          <a:p>
            <a:pPr lvl="2"/>
            <a:r>
              <a:rPr lang="en-US" dirty="0"/>
              <a:t>$ </a:t>
            </a:r>
            <a:r>
              <a:rPr lang="en-US" dirty="0" smtClean="0"/>
              <a:t>swarm </a:t>
            </a:r>
            <a:r>
              <a:rPr lang="en-US" dirty="0"/>
              <a:t>join --advertise=192.168.0.42:2375 token://XXXXXXXXXXXXXXXXXX</a:t>
            </a:r>
          </a:p>
          <a:p>
            <a:pPr lvl="1"/>
            <a:r>
              <a:rPr lang="en-US" dirty="0"/>
              <a:t>Again, but this time node-2 with storage=disk: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daemon </a:t>
            </a:r>
            <a:r>
              <a:rPr lang="en-US" dirty="0"/>
              <a:t>--label storage=disk</a:t>
            </a:r>
          </a:p>
          <a:p>
            <a:pPr lvl="2"/>
            <a:r>
              <a:rPr lang="en-US" dirty="0"/>
              <a:t>$ swarm join --advertise=192.168.0.43:2375 token://XXXXXXXXXXXXXXXXXX</a:t>
            </a:r>
          </a:p>
          <a:p>
            <a:pPr lvl="1"/>
            <a:r>
              <a:rPr lang="en-US" dirty="0"/>
              <a:t>Once the nodes are registered with the cluster, the master pulls their respective tags and will take them into account when scheduling new </a:t>
            </a:r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3500"/>
            <a:ext cx="5029200" cy="1154097"/>
          </a:xfrm>
        </p:spPr>
        <p:txBody>
          <a:bodyPr>
            <a:normAutofit fontScale="90000"/>
          </a:bodyPr>
          <a:lstStyle/>
          <a:p>
            <a:r>
              <a:rPr lang="en-US" dirty="0"/>
              <a:t>High availability in Docker </a:t>
            </a:r>
            <a:r>
              <a:rPr lang="en-US" dirty="0" smtClean="0"/>
              <a:t>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1"/>
            <a:ext cx="7924800" cy="47853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 a Swarm cluster the </a:t>
            </a:r>
            <a:r>
              <a:rPr lang="en-US" dirty="0"/>
              <a:t>swarm manager is responsible for the entire cluster and manages the resources of multiple Docker hosts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swarm manager dies, you must create a new one and deal with an interruption of </a:t>
            </a:r>
            <a:r>
              <a:rPr lang="en-US" dirty="0" smtClean="0"/>
              <a:t>service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High Availability feature allows a Docker Swarm to gracefully handle the failover of a manager </a:t>
            </a:r>
            <a:r>
              <a:rPr lang="en-US" dirty="0" smtClean="0"/>
              <a:t>instance</a:t>
            </a:r>
          </a:p>
          <a:p>
            <a:r>
              <a:rPr lang="en-US" dirty="0" smtClean="0"/>
              <a:t>Using </a:t>
            </a:r>
            <a:r>
              <a:rPr lang="en-US" dirty="0"/>
              <a:t>this feature, you can create a single primary manager instance and multiple replica </a:t>
            </a:r>
            <a:r>
              <a:rPr lang="en-US" dirty="0" smtClean="0"/>
              <a:t>instances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primary manager is the main point of contact with the Docker Swarm </a:t>
            </a:r>
            <a:r>
              <a:rPr lang="en-US" dirty="0" smtClean="0"/>
              <a:t>cluster</a:t>
            </a:r>
          </a:p>
          <a:p>
            <a:r>
              <a:rPr lang="en-US" dirty="0" smtClean="0"/>
              <a:t>You </a:t>
            </a:r>
            <a:r>
              <a:rPr lang="en-US" dirty="0"/>
              <a:t>can also create and talk to replica instances that will act as </a:t>
            </a:r>
            <a:r>
              <a:rPr lang="en-US" dirty="0" smtClean="0"/>
              <a:t>backups</a:t>
            </a:r>
          </a:p>
          <a:p>
            <a:pPr lvl="1"/>
            <a:r>
              <a:rPr lang="en-US" dirty="0" smtClean="0"/>
              <a:t>Requests </a:t>
            </a:r>
            <a:r>
              <a:rPr lang="en-US" dirty="0"/>
              <a:t>issued on a replica are automatically </a:t>
            </a:r>
            <a:r>
              <a:rPr lang="en-US" dirty="0" err="1"/>
              <a:t>proxied</a:t>
            </a:r>
            <a:r>
              <a:rPr lang="en-US" dirty="0"/>
              <a:t> to the primary </a:t>
            </a:r>
            <a:r>
              <a:rPr lang="en-US" dirty="0" smtClean="0"/>
              <a:t>manager</a:t>
            </a:r>
          </a:p>
          <a:p>
            <a:r>
              <a:rPr lang="en-US" dirty="0" smtClean="0"/>
              <a:t>If </a:t>
            </a:r>
            <a:r>
              <a:rPr lang="en-US" dirty="0"/>
              <a:t>the primary manager fails, a replica takes </a:t>
            </a:r>
            <a:r>
              <a:rPr lang="en-US" dirty="0" smtClean="0"/>
              <a:t>over as the new primary</a:t>
            </a:r>
          </a:p>
          <a:p>
            <a:r>
              <a:rPr lang="en-US" dirty="0" smtClean="0"/>
              <a:t>Swarm relies on third party solutions to implement the failover manager clustering functionality</a:t>
            </a:r>
          </a:p>
          <a:p>
            <a:pPr lvl="1"/>
            <a:r>
              <a:rPr lang="en-US" dirty="0" smtClean="0"/>
              <a:t>Supported solutions:</a:t>
            </a:r>
          </a:p>
          <a:p>
            <a:pPr lvl="2"/>
            <a:r>
              <a:rPr lang="en-US" dirty="0" smtClean="0"/>
              <a:t>Consul</a:t>
            </a:r>
          </a:p>
          <a:p>
            <a:pPr lvl="2"/>
            <a:r>
              <a:rPr lang="en-US" dirty="0" err="1" smtClean="0"/>
              <a:t>Etcd</a:t>
            </a:r>
            <a:endParaRPr lang="en-US" dirty="0" smtClean="0"/>
          </a:p>
          <a:p>
            <a:pPr lvl="2"/>
            <a:r>
              <a:rPr lang="en-US" dirty="0" smtClean="0"/>
              <a:t>Zookeeper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1"/>
            <a:ext cx="7315200" cy="914400"/>
          </a:xfrm>
        </p:spPr>
        <p:txBody>
          <a:bodyPr/>
          <a:lstStyle/>
          <a:p>
            <a:r>
              <a:rPr lang="en-US" dirty="0" smtClean="0"/>
              <a:t>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763000" cy="551129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Docker </a:t>
            </a:r>
            <a:r>
              <a:rPr lang="en-US" dirty="0"/>
              <a:t>Engine </a:t>
            </a:r>
            <a:r>
              <a:rPr lang="en-US" dirty="0" smtClean="0"/>
              <a:t>v1.12.0 added support for “Swarm Mode”</a:t>
            </a:r>
            <a:endParaRPr lang="en-US" dirty="0"/>
          </a:p>
          <a:p>
            <a:pPr lvl="1"/>
            <a:r>
              <a:rPr lang="en-US" dirty="0" smtClean="0"/>
              <a:t>mode </a:t>
            </a:r>
            <a:r>
              <a:rPr lang="en-US" dirty="0"/>
              <a:t>for natively managing a cluster of Docker Engines </a:t>
            </a:r>
            <a:endParaRPr lang="en-US" dirty="0" smtClean="0"/>
          </a:p>
          <a:p>
            <a:pPr lvl="1"/>
            <a:r>
              <a:rPr lang="en-US" dirty="0" smtClean="0"/>
              <a:t>Allows you to use </a:t>
            </a:r>
            <a:r>
              <a:rPr lang="en-US" dirty="0"/>
              <a:t>the Docker CLI </a:t>
            </a:r>
            <a:r>
              <a:rPr lang="en-US" dirty="0" smtClean="0"/>
              <a:t>to:</a:t>
            </a:r>
          </a:p>
          <a:p>
            <a:pPr lvl="2"/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swarm</a:t>
            </a:r>
          </a:p>
          <a:p>
            <a:pPr lvl="2"/>
            <a:r>
              <a:rPr lang="en-US" dirty="0" smtClean="0"/>
              <a:t>deploy </a:t>
            </a:r>
            <a:r>
              <a:rPr lang="en-US" dirty="0"/>
              <a:t>application services to a </a:t>
            </a:r>
            <a:r>
              <a:rPr lang="en-US" dirty="0" smtClean="0"/>
              <a:t>swarm</a:t>
            </a:r>
          </a:p>
          <a:p>
            <a:pPr lvl="2"/>
            <a:r>
              <a:rPr lang="en-US" dirty="0" smtClean="0"/>
              <a:t>manage </a:t>
            </a:r>
            <a:r>
              <a:rPr lang="en-US" dirty="0"/>
              <a:t>swarm </a:t>
            </a:r>
            <a:r>
              <a:rPr lang="en-US" dirty="0" smtClean="0"/>
              <a:t>behavior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Integrated </a:t>
            </a:r>
            <a:r>
              <a:rPr lang="en-US" dirty="0"/>
              <a:t>with Docker </a:t>
            </a:r>
            <a:r>
              <a:rPr lang="en-US" dirty="0" smtClean="0"/>
              <a:t>Engine, no additional </a:t>
            </a:r>
            <a:r>
              <a:rPr lang="en-US" dirty="0"/>
              <a:t>orchestration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needed to </a:t>
            </a:r>
            <a:r>
              <a:rPr lang="en-US" dirty="0"/>
              <a:t>create or manage a </a:t>
            </a:r>
            <a:r>
              <a:rPr lang="en-US" dirty="0" smtClean="0"/>
              <a:t>swarm</a:t>
            </a:r>
            <a:endParaRPr lang="en-US" dirty="0"/>
          </a:p>
          <a:p>
            <a:pPr lvl="1"/>
            <a:r>
              <a:rPr lang="en-US" dirty="0"/>
              <a:t>Decentralized </a:t>
            </a:r>
            <a:r>
              <a:rPr lang="en-US" dirty="0" smtClean="0"/>
              <a:t>design, you </a:t>
            </a:r>
            <a:r>
              <a:rPr lang="en-US" dirty="0"/>
              <a:t>can deploy </a:t>
            </a:r>
            <a:r>
              <a:rPr lang="en-US" dirty="0" smtClean="0"/>
              <a:t>managers </a:t>
            </a:r>
            <a:r>
              <a:rPr lang="en-US" dirty="0"/>
              <a:t>and </a:t>
            </a:r>
            <a:r>
              <a:rPr lang="en-US" dirty="0" smtClean="0"/>
              <a:t>workers using </a:t>
            </a:r>
            <a:r>
              <a:rPr lang="en-US" dirty="0"/>
              <a:t>the Docker </a:t>
            </a:r>
            <a:r>
              <a:rPr lang="en-US" dirty="0" smtClean="0"/>
              <a:t>Engine</a:t>
            </a:r>
            <a:endParaRPr lang="en-US" dirty="0"/>
          </a:p>
          <a:p>
            <a:pPr lvl="1"/>
            <a:r>
              <a:rPr lang="en-US" dirty="0"/>
              <a:t>Declarative service </a:t>
            </a:r>
            <a:r>
              <a:rPr lang="en-US" dirty="0" smtClean="0"/>
              <a:t>model, lets </a:t>
            </a:r>
            <a:r>
              <a:rPr lang="en-US" dirty="0"/>
              <a:t>you define the desired state of </a:t>
            </a:r>
            <a:r>
              <a:rPr lang="en-US" dirty="0" smtClean="0"/>
              <a:t>services </a:t>
            </a:r>
            <a:r>
              <a:rPr lang="en-US" dirty="0"/>
              <a:t>in your application </a:t>
            </a:r>
            <a:r>
              <a:rPr lang="en-US" dirty="0" smtClean="0"/>
              <a:t>stack</a:t>
            </a:r>
          </a:p>
          <a:p>
            <a:pPr lvl="1"/>
            <a:r>
              <a:rPr lang="en-US" dirty="0" smtClean="0"/>
              <a:t>Scaling, </a:t>
            </a:r>
            <a:r>
              <a:rPr lang="en-US" dirty="0"/>
              <a:t>you can declare the </a:t>
            </a:r>
            <a:r>
              <a:rPr lang="en-US" dirty="0" smtClean="0"/>
              <a:t>instance count for each service</a:t>
            </a:r>
            <a:endParaRPr lang="en-US" dirty="0"/>
          </a:p>
          <a:p>
            <a:pPr lvl="1"/>
            <a:r>
              <a:rPr lang="en-US" dirty="0"/>
              <a:t>Desired state </a:t>
            </a:r>
            <a:r>
              <a:rPr lang="en-US" dirty="0" smtClean="0"/>
              <a:t>reconciliation, the </a:t>
            </a:r>
            <a:r>
              <a:rPr lang="en-US" dirty="0"/>
              <a:t>swarm manager node </a:t>
            </a:r>
            <a:r>
              <a:rPr lang="en-US" dirty="0" smtClean="0"/>
              <a:t>monitors </a:t>
            </a:r>
            <a:r>
              <a:rPr lang="en-US" dirty="0"/>
              <a:t>the cluster state and reconciles any differences between the actual state your expressed desired </a:t>
            </a:r>
            <a:r>
              <a:rPr lang="en-US" dirty="0" smtClean="0"/>
              <a:t>state</a:t>
            </a:r>
            <a:endParaRPr lang="en-US" dirty="0"/>
          </a:p>
          <a:p>
            <a:pPr lvl="1"/>
            <a:r>
              <a:rPr lang="en-US" dirty="0"/>
              <a:t>Multi-host </a:t>
            </a:r>
            <a:r>
              <a:rPr lang="en-US" dirty="0" smtClean="0"/>
              <a:t>networking, you </a:t>
            </a:r>
            <a:r>
              <a:rPr lang="en-US" dirty="0"/>
              <a:t>can specify an overlay network for your </a:t>
            </a:r>
            <a:r>
              <a:rPr lang="en-US" dirty="0" smtClean="0"/>
              <a:t>services and your swarm </a:t>
            </a:r>
            <a:r>
              <a:rPr lang="en-US" dirty="0"/>
              <a:t>manager </a:t>
            </a:r>
            <a:r>
              <a:rPr lang="en-US" dirty="0" smtClean="0"/>
              <a:t>will then automatically </a:t>
            </a:r>
            <a:r>
              <a:rPr lang="en-US" dirty="0"/>
              <a:t>assigns addresses to the containers on the overlay network when it initializes or updates </a:t>
            </a:r>
            <a:r>
              <a:rPr lang="en-US" dirty="0" smtClean="0"/>
              <a:t>them</a:t>
            </a:r>
            <a:endParaRPr lang="en-US" dirty="0"/>
          </a:p>
          <a:p>
            <a:pPr lvl="1"/>
            <a:r>
              <a:rPr lang="en-US" dirty="0"/>
              <a:t>Service </a:t>
            </a:r>
            <a:r>
              <a:rPr lang="en-US" dirty="0" smtClean="0"/>
              <a:t>discovery, the Swarm </a:t>
            </a:r>
            <a:r>
              <a:rPr lang="en-US" dirty="0"/>
              <a:t>manager nodes assign each service in the swarm a unique DNS name and load balances running </a:t>
            </a:r>
            <a:r>
              <a:rPr lang="en-US" dirty="0" smtClean="0"/>
              <a:t>containers</a:t>
            </a:r>
            <a:endParaRPr lang="en-US" dirty="0"/>
          </a:p>
          <a:p>
            <a:pPr lvl="1"/>
            <a:r>
              <a:rPr lang="en-US" dirty="0"/>
              <a:t>Load </a:t>
            </a:r>
            <a:r>
              <a:rPr lang="en-US" dirty="0" smtClean="0"/>
              <a:t>balancing, you </a:t>
            </a:r>
            <a:r>
              <a:rPr lang="en-US" dirty="0"/>
              <a:t>can expose the ports for services to an external load </a:t>
            </a:r>
            <a:r>
              <a:rPr lang="en-US" dirty="0" smtClean="0"/>
              <a:t>balancer, internally</a:t>
            </a:r>
            <a:r>
              <a:rPr lang="en-US" dirty="0"/>
              <a:t>, the swarm lets you specify how to distribute service containers between </a:t>
            </a:r>
            <a:r>
              <a:rPr lang="en-US" dirty="0" smtClean="0"/>
              <a:t>nodes</a:t>
            </a:r>
            <a:endParaRPr lang="en-US" dirty="0"/>
          </a:p>
          <a:p>
            <a:pPr lvl="1"/>
            <a:r>
              <a:rPr lang="en-US" dirty="0"/>
              <a:t>Secure by </a:t>
            </a:r>
            <a:r>
              <a:rPr lang="en-US" dirty="0" smtClean="0"/>
              <a:t>default, each </a:t>
            </a:r>
            <a:r>
              <a:rPr lang="en-US" dirty="0"/>
              <a:t>node in the swarm enforces TLS mutual authentication and encryption to secure communications between itself and all other </a:t>
            </a:r>
            <a:r>
              <a:rPr lang="en-US" dirty="0" smtClean="0"/>
              <a:t>nodes</a:t>
            </a:r>
            <a:endParaRPr lang="en-US" dirty="0"/>
          </a:p>
          <a:p>
            <a:pPr lvl="1"/>
            <a:r>
              <a:rPr lang="en-US" dirty="0"/>
              <a:t>Rolling </a:t>
            </a:r>
            <a:r>
              <a:rPr lang="en-US" dirty="0" smtClean="0"/>
              <a:t>updates, you </a:t>
            </a:r>
            <a:r>
              <a:rPr lang="en-US" dirty="0"/>
              <a:t>can apply service updates to nodes </a:t>
            </a:r>
            <a:r>
              <a:rPr lang="en-US" dirty="0" smtClean="0"/>
              <a:t>incrementally, the </a:t>
            </a:r>
            <a:r>
              <a:rPr lang="en-US" dirty="0"/>
              <a:t>swarm manager lets you control the delay between service deployment to different sets of </a:t>
            </a:r>
            <a:r>
              <a:rPr lang="en-US" dirty="0" smtClean="0"/>
              <a:t>nodes, if </a:t>
            </a:r>
            <a:r>
              <a:rPr lang="en-US" dirty="0"/>
              <a:t>anything goes wrong, you can roll-back a task to a previous version of the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5" y="1295400"/>
            <a:ext cx="27622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90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4"/>
            <a:ext cx="5562600" cy="11540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 &amp; service subcommands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84870"/>
            <a:ext cx="2133600" cy="35395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swarm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swarm </a:t>
            </a:r>
            <a:r>
              <a:rPr lang="en-US" dirty="0" smtClean="0"/>
              <a:t>join</a:t>
            </a:r>
          </a:p>
          <a:p>
            <a:endParaRPr lang="en-US" dirty="0"/>
          </a:p>
          <a:p>
            <a:r>
              <a:rPr lang="en-US" dirty="0"/>
              <a:t>service create</a:t>
            </a:r>
          </a:p>
          <a:p>
            <a:r>
              <a:rPr lang="en-US" dirty="0"/>
              <a:t>service inspect</a:t>
            </a:r>
          </a:p>
          <a:p>
            <a:r>
              <a:rPr lang="en-US" dirty="0"/>
              <a:t>service ls</a:t>
            </a:r>
          </a:p>
          <a:p>
            <a:r>
              <a:rPr lang="en-US" dirty="0"/>
              <a:t>service </a:t>
            </a:r>
            <a:r>
              <a:rPr lang="en-US" dirty="0" err="1"/>
              <a:t>rm</a:t>
            </a:r>
            <a:endParaRPr lang="en-US" dirty="0"/>
          </a:p>
          <a:p>
            <a:r>
              <a:rPr lang="en-US" dirty="0"/>
              <a:t>service scale</a:t>
            </a:r>
          </a:p>
          <a:p>
            <a:r>
              <a:rPr lang="en-US" dirty="0"/>
              <a:t>service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service update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050" name="Picture 2" descr="https://cdn.infoq.com/statics_s1_20160816-0334/resource/news/2016/06/dockercon-docker-swarm/en/resources/swam-mode-relief-1024x5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8000"/>
            <a:ext cx="6781800" cy="37087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08655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315200" cy="727925"/>
          </a:xfrm>
        </p:spPr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2381"/>
            <a:ext cx="8763000" cy="58032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Swarm</a:t>
            </a:r>
          </a:p>
          <a:p>
            <a:pPr lvl="1"/>
            <a:r>
              <a:rPr lang="en-US" dirty="0" smtClean="0"/>
              <a:t>A swarm is a cluster of Docker Engines where you deploy services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cluster management and orchestration features embedded in the Docker Engine </a:t>
            </a:r>
            <a:r>
              <a:rPr lang="en-US" dirty="0" smtClean="0"/>
              <a:t>(built </a:t>
            </a:r>
            <a:r>
              <a:rPr lang="en-US" dirty="0"/>
              <a:t>using </a:t>
            </a:r>
            <a:r>
              <a:rPr lang="en-US" dirty="0" err="1" smtClean="0"/>
              <a:t>SwarmKit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Engines </a:t>
            </a:r>
            <a:r>
              <a:rPr lang="en-US" dirty="0"/>
              <a:t>participating in a cluster are running in swarm </a:t>
            </a:r>
            <a:r>
              <a:rPr lang="en-US" dirty="0" smtClean="0"/>
              <a:t>mode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enable swarm mode for the Engine by either initializing a swarm or joining an existing </a:t>
            </a:r>
            <a:r>
              <a:rPr lang="en-US" dirty="0" smtClean="0"/>
              <a:t>swarm</a:t>
            </a:r>
            <a:endParaRPr lang="en-US" dirty="0"/>
          </a:p>
          <a:p>
            <a:pPr lvl="1"/>
            <a:r>
              <a:rPr lang="en-US" dirty="0" smtClean="0"/>
              <a:t>When </a:t>
            </a:r>
            <a:r>
              <a:rPr lang="en-US" dirty="0"/>
              <a:t>you run Docker Engine outside of swarm mode, you execute container </a:t>
            </a:r>
            <a:r>
              <a:rPr lang="en-US" dirty="0" smtClean="0"/>
              <a:t>commands, when </a:t>
            </a:r>
            <a:r>
              <a:rPr lang="en-US" dirty="0"/>
              <a:t>you run the Engine in swarm mode, you orchestrate services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Node</a:t>
            </a:r>
          </a:p>
          <a:p>
            <a:pPr lvl="1"/>
            <a:r>
              <a:rPr lang="en-US" dirty="0"/>
              <a:t>A node is an instance of the Docker Engine participating in </a:t>
            </a:r>
            <a:r>
              <a:rPr lang="en-US" dirty="0" smtClean="0"/>
              <a:t>a swarm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deploy your application to a swarm, you submit a service definition to a manager </a:t>
            </a:r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manager node dispatches units of work called tasks to worker </a:t>
            </a:r>
            <a:r>
              <a:rPr lang="en-US" dirty="0" smtClean="0"/>
              <a:t>nodes</a:t>
            </a:r>
            <a:endParaRPr lang="en-US" dirty="0"/>
          </a:p>
          <a:p>
            <a:pPr lvl="1"/>
            <a:r>
              <a:rPr lang="en-US" dirty="0" smtClean="0"/>
              <a:t>Manager </a:t>
            </a:r>
            <a:r>
              <a:rPr lang="en-US" dirty="0"/>
              <a:t>nodes elect a single leader to conduct orchestration </a:t>
            </a:r>
            <a:r>
              <a:rPr lang="en-US" dirty="0" smtClean="0"/>
              <a:t>tasks (recovery, scaling, rollout, etc.)</a:t>
            </a:r>
            <a:endParaRPr lang="en-US" dirty="0"/>
          </a:p>
          <a:p>
            <a:pPr lvl="1"/>
            <a:r>
              <a:rPr lang="en-US" dirty="0" smtClean="0"/>
              <a:t>Worker </a:t>
            </a:r>
            <a:r>
              <a:rPr lang="en-US" dirty="0"/>
              <a:t>nodes receive and execute tasks dispatched from manager </a:t>
            </a:r>
            <a:r>
              <a:rPr lang="en-US" dirty="0" smtClean="0"/>
              <a:t>nodes (by </a:t>
            </a:r>
            <a:r>
              <a:rPr lang="en-US" dirty="0"/>
              <a:t>default manager nodes are also worker nodes, but you can configure managers to be </a:t>
            </a:r>
            <a:r>
              <a:rPr lang="en-US" dirty="0" smtClean="0"/>
              <a:t>manager-only)</a:t>
            </a:r>
            <a:endParaRPr lang="en-US" dirty="0"/>
          </a:p>
          <a:p>
            <a:r>
              <a:rPr lang="en-US" dirty="0"/>
              <a:t>Services and tasks</a:t>
            </a:r>
          </a:p>
          <a:p>
            <a:pPr lvl="1"/>
            <a:r>
              <a:rPr lang="en-US" dirty="0"/>
              <a:t>A service is the definition of the tasks to execute on the worker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the central structure of the swarm system and the primary root of user interaction with the </a:t>
            </a:r>
            <a:r>
              <a:rPr lang="en-US" dirty="0" smtClean="0"/>
              <a:t>swarm</a:t>
            </a:r>
            <a:endParaRPr lang="en-US" dirty="0"/>
          </a:p>
          <a:p>
            <a:pPr lvl="1"/>
            <a:r>
              <a:rPr lang="en-US" dirty="0" smtClean="0"/>
              <a:t>When </a:t>
            </a:r>
            <a:r>
              <a:rPr lang="en-US" dirty="0"/>
              <a:t>you create a service, you specify which container image to use and which commands to execute inside running </a:t>
            </a:r>
            <a:r>
              <a:rPr lang="en-US" dirty="0" smtClean="0"/>
              <a:t>containers</a:t>
            </a:r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the replicated services model, the swarm manager distributes a specific number of replica tasks among the nodes based upon the scale you set in the desired </a:t>
            </a:r>
            <a:r>
              <a:rPr lang="en-US" dirty="0" smtClean="0"/>
              <a:t>state</a:t>
            </a:r>
            <a:endParaRPr lang="en-US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global services, the swarm runs one task for the service on every available node in the </a:t>
            </a:r>
            <a:r>
              <a:rPr lang="en-US" dirty="0" smtClean="0"/>
              <a:t>cluster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task carries a Docker container and the commands to run inside the </a:t>
            </a:r>
            <a:r>
              <a:rPr lang="en-US" dirty="0" smtClean="0"/>
              <a:t>container, it </a:t>
            </a:r>
            <a:r>
              <a:rPr lang="en-US" dirty="0"/>
              <a:t>is the atomic scheduling unit of </a:t>
            </a:r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a task is assigned to a node, it cannot move to another </a:t>
            </a:r>
            <a:r>
              <a:rPr lang="en-US" dirty="0" smtClean="0"/>
              <a:t>node</a:t>
            </a:r>
            <a:endParaRPr lang="en-US" dirty="0"/>
          </a:p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The swarm manager uses ingress load balancing to expose the services you want to make available externally to the </a:t>
            </a:r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swarm manager can automatically assign the service a </a:t>
            </a:r>
            <a:r>
              <a:rPr lang="en-US" dirty="0" err="1"/>
              <a:t>PublishedPort</a:t>
            </a:r>
            <a:r>
              <a:rPr lang="en-US" dirty="0"/>
              <a:t> or you can configure a </a:t>
            </a:r>
            <a:r>
              <a:rPr lang="en-US" dirty="0" err="1"/>
              <a:t>PublishedPort</a:t>
            </a:r>
            <a:r>
              <a:rPr lang="en-US" dirty="0"/>
              <a:t> for the service in the 30000-32767 </a:t>
            </a:r>
            <a:r>
              <a:rPr lang="en-US" dirty="0" smtClean="0"/>
              <a:t>range</a:t>
            </a:r>
            <a:endParaRPr lang="en-US" dirty="0"/>
          </a:p>
          <a:p>
            <a:pPr lvl="1"/>
            <a:r>
              <a:rPr lang="en-US" dirty="0"/>
              <a:t>External components, such as cloud load balancers, can access the service on the </a:t>
            </a:r>
            <a:r>
              <a:rPr lang="en-US" dirty="0" err="1"/>
              <a:t>PublishedPort</a:t>
            </a:r>
            <a:r>
              <a:rPr lang="en-US" dirty="0"/>
              <a:t> of any node in the cluster whether or not the node is currently running the task for the </a:t>
            </a:r>
            <a:r>
              <a:rPr lang="en-US" dirty="0" smtClean="0"/>
              <a:t>service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nodes in the swarm route ingress connections to a running task </a:t>
            </a:r>
            <a:r>
              <a:rPr lang="en-US" dirty="0" smtClean="0"/>
              <a:t>instance</a:t>
            </a:r>
            <a:endParaRPr lang="en-US" dirty="0"/>
          </a:p>
          <a:p>
            <a:pPr lvl="1"/>
            <a:r>
              <a:rPr lang="en-US" dirty="0" smtClean="0"/>
              <a:t>Swarm </a:t>
            </a:r>
            <a:r>
              <a:rPr lang="en-US" dirty="0"/>
              <a:t>mode has an internal DNS component that automatically assigns each service in the swarm a DNS </a:t>
            </a:r>
            <a:r>
              <a:rPr lang="en-US" dirty="0" smtClean="0"/>
              <a:t>entry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swarm manager uses internal load balancing to distribute requests among services within the cluster based upon the DNS name of the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02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315200" cy="6981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Swarm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3074" name="Picture 2" descr="https://tctechcrunch2011.files.wordpress.com/2016/06/docker_engine_swarm_mode.png?w=613&amp;h=4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4575968" cy="33293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304800" y="4419600"/>
            <a:ext cx="8690768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user@ubuntu</a:t>
            </a:r>
            <a:r>
              <a:rPr lang="en-US" sz="1200" dirty="0">
                <a:latin typeface="Consolas" panose="020B0609020204030204" pitchFamily="49" charset="0"/>
              </a:rPr>
              <a:t>:~$ </a:t>
            </a:r>
            <a:r>
              <a:rPr lang="en-US" sz="1200" dirty="0" err="1">
                <a:latin typeface="Consolas" panose="020B0609020204030204" pitchFamily="49" charset="0"/>
              </a:rPr>
              <a:t>docker</a:t>
            </a:r>
            <a:r>
              <a:rPr lang="en-US" sz="1200" dirty="0">
                <a:latin typeface="Consolas" panose="020B0609020204030204" pitchFamily="49" charset="0"/>
              </a:rPr>
              <a:t> swarm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r>
              <a:rPr lang="en-US" sz="1200" dirty="0">
                <a:latin typeface="Consolas" panose="020B0609020204030204" pitchFamily="49" charset="0"/>
              </a:rPr>
              <a:t> --advertise-</a:t>
            </a:r>
            <a:r>
              <a:rPr lang="en-US" sz="1200" dirty="0" err="1">
                <a:latin typeface="Consolas" panose="020B0609020204030204" pitchFamily="49" charset="0"/>
              </a:rPr>
              <a:t>addr</a:t>
            </a:r>
            <a:r>
              <a:rPr lang="en-US" sz="1200" dirty="0">
                <a:latin typeface="Consolas" panose="020B0609020204030204" pitchFamily="49" charset="0"/>
              </a:rPr>
              <a:t>=10.0.0.220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Swarm initialized: current node (e7n1dpk4axdiyoo2mx4r2tb1r) is now a manager.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To add a worker to this swarm, run the following command: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docker</a:t>
            </a:r>
            <a:r>
              <a:rPr lang="en-US" sz="1200" dirty="0">
                <a:latin typeface="Consolas" panose="020B0609020204030204" pitchFamily="49" charset="0"/>
              </a:rPr>
              <a:t> swarm join \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--token SWMTKN-1-0wpinu43yhdm5zkwbtoagqvhgpcekuyl4s2bmzeevksf0tx3fi-9k6q6w4osrj4s6000p50l8q1n \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10.0.0.220:2377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To add a manager to this swarm, run the following command: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docker</a:t>
            </a:r>
            <a:r>
              <a:rPr lang="en-US" sz="1200" dirty="0">
                <a:latin typeface="Consolas" panose="020B0609020204030204" pitchFamily="49" charset="0"/>
              </a:rPr>
              <a:t> swarm join \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--token SWMTKN-1-0wpinu43yhdm5zkwbtoagqvhgpcekuyl4s2bmzeevksf0tx3fi-0nf4ddcnixz0rbv4ebjl25p3k \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latin typeface="Consolas" panose="020B0609020204030204" pitchFamily="49" charset="0"/>
              </a:rPr>
              <a:t>10.0.0.220:2377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52226" y="1981200"/>
            <a:ext cx="441563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dk1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100" dirty="0" err="1"/>
              <a:t>user@ubuntu</a:t>
            </a:r>
            <a:r>
              <a:rPr lang="en-US" sz="1100" dirty="0"/>
              <a:t>:~$ </a:t>
            </a:r>
            <a:r>
              <a:rPr lang="en-US" sz="1100" dirty="0" err="1"/>
              <a:t>docker</a:t>
            </a:r>
            <a:r>
              <a:rPr lang="en-US" sz="1100" dirty="0"/>
              <a:t> service create </a:t>
            </a:r>
            <a:r>
              <a:rPr lang="en-US" sz="1100" dirty="0" err="1"/>
              <a:t>nginx</a:t>
            </a:r>
            <a:endParaRPr lang="en-US" sz="1100" dirty="0"/>
          </a:p>
          <a:p>
            <a:r>
              <a:rPr lang="en-US" sz="1100" dirty="0"/>
              <a:t>141z2ky40mq8zxv7d7soynfxp</a:t>
            </a:r>
          </a:p>
          <a:p>
            <a:r>
              <a:rPr lang="en-US" sz="1100" dirty="0" err="1"/>
              <a:t>user@ubuntu</a:t>
            </a:r>
            <a:r>
              <a:rPr lang="en-US" sz="1100" dirty="0"/>
              <a:t>:~$ </a:t>
            </a:r>
            <a:r>
              <a:rPr lang="en-US" sz="1100" dirty="0" err="1"/>
              <a:t>docker</a:t>
            </a:r>
            <a:r>
              <a:rPr lang="en-US" sz="1100" dirty="0"/>
              <a:t> service ls</a:t>
            </a:r>
          </a:p>
          <a:p>
            <a:r>
              <a:rPr lang="en-US" sz="1100" dirty="0"/>
              <a:t>ID            NAME             REPLICAS  IMAGE  COMMAND</a:t>
            </a:r>
          </a:p>
          <a:p>
            <a:r>
              <a:rPr lang="en-US" sz="1100" dirty="0"/>
              <a:t>141z2ky40mq8  </a:t>
            </a:r>
            <a:r>
              <a:rPr lang="en-US" sz="1100" dirty="0" err="1"/>
              <a:t>awesome_babbage</a:t>
            </a:r>
            <a:r>
              <a:rPr lang="en-US" sz="1100" dirty="0"/>
              <a:t>  1/1       </a:t>
            </a:r>
            <a:r>
              <a:rPr lang="en-US" sz="1100" dirty="0" err="1"/>
              <a:t>nginx</a:t>
            </a:r>
            <a:r>
              <a:rPr lang="en-US" sz="1100" dirty="0"/>
              <a:t>  </a:t>
            </a:r>
          </a:p>
          <a:p>
            <a:r>
              <a:rPr lang="en-US" sz="1100" dirty="0" err="1" smtClean="0"/>
              <a:t>user@ubuntu</a:t>
            </a:r>
            <a:r>
              <a:rPr lang="en-US" sz="1100" dirty="0"/>
              <a:t>:~$ </a:t>
            </a:r>
            <a:r>
              <a:rPr lang="en-US" sz="1100" dirty="0" err="1"/>
              <a:t>docker</a:t>
            </a:r>
            <a:r>
              <a:rPr lang="en-US" sz="1100" dirty="0"/>
              <a:t> service scale 141z=2 </a:t>
            </a:r>
          </a:p>
          <a:p>
            <a:r>
              <a:rPr lang="en-US" sz="1100" dirty="0"/>
              <a:t>141z scaled to 2</a:t>
            </a:r>
          </a:p>
          <a:p>
            <a:r>
              <a:rPr lang="en-US" sz="1100" dirty="0" err="1"/>
              <a:t>user@ubuntu</a:t>
            </a:r>
            <a:r>
              <a:rPr lang="en-US" sz="1100" dirty="0"/>
              <a:t>:~$ </a:t>
            </a:r>
            <a:r>
              <a:rPr lang="en-US" sz="1100" dirty="0" err="1"/>
              <a:t>docker</a:t>
            </a:r>
            <a:r>
              <a:rPr lang="en-US" sz="1100" dirty="0"/>
              <a:t> service ls</a:t>
            </a:r>
          </a:p>
          <a:p>
            <a:r>
              <a:rPr lang="en-US" sz="1100" dirty="0"/>
              <a:t>ID            NAME             REPLICAS  IMAGE  COMMAND</a:t>
            </a:r>
          </a:p>
          <a:p>
            <a:r>
              <a:rPr lang="en-US" sz="1100" dirty="0"/>
              <a:t>141z2ky40mq8  </a:t>
            </a:r>
            <a:r>
              <a:rPr lang="en-US" sz="1100" dirty="0" err="1"/>
              <a:t>awesome_babbage</a:t>
            </a:r>
            <a:r>
              <a:rPr lang="en-US" sz="1100" dirty="0"/>
              <a:t>  2/2       </a:t>
            </a:r>
            <a:r>
              <a:rPr lang="en-US" sz="1100" dirty="0" err="1"/>
              <a:t>nginx</a:t>
            </a:r>
            <a:r>
              <a:rPr lang="en-US" sz="1100" dirty="0"/>
              <a:t>  </a:t>
            </a:r>
          </a:p>
          <a:p>
            <a:r>
              <a:rPr lang="en-US" sz="1100" dirty="0" err="1"/>
              <a:t>user@ubuntu</a:t>
            </a:r>
            <a:r>
              <a:rPr lang="en-US" sz="1100" dirty="0"/>
              <a:t>:~$ </a:t>
            </a:r>
          </a:p>
        </p:txBody>
      </p:sp>
    </p:spTree>
    <p:extLst>
      <p:ext uri="{BB962C8B-B14F-4D97-AF65-F5344CB8AC3E}">
        <p14:creationId xmlns:p14="http://schemas.microsoft.com/office/powerpoint/2010/main" val="3967152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816" y="833072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16" y="2133601"/>
            <a:ext cx="7759784" cy="4175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Production container orchestration systems offer a range of critical services for microservice based applications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Rollout</a:t>
            </a:r>
          </a:p>
          <a:p>
            <a:pPr lvl="1"/>
            <a:r>
              <a:rPr lang="en-US" dirty="0" smtClean="0"/>
              <a:t>Recovery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Load balancing </a:t>
            </a:r>
          </a:p>
          <a:p>
            <a:pPr lvl="1"/>
            <a:r>
              <a:rPr lang="en-US" dirty="0" smtClean="0"/>
              <a:t>Service Discovery</a:t>
            </a:r>
            <a:endParaRPr lang="en-US" dirty="0"/>
          </a:p>
          <a:p>
            <a:r>
              <a:rPr lang="en-US" dirty="0" smtClean="0"/>
              <a:t>Key orchestration players include Kubernetes, Marathon/Mesos, </a:t>
            </a:r>
            <a:r>
              <a:rPr lang="en-US" dirty="0" err="1" smtClean="0"/>
              <a:t>Aruora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, </a:t>
            </a:r>
            <a:r>
              <a:rPr lang="en-US" dirty="0" smtClean="0"/>
              <a:t>and Swarm</a:t>
            </a:r>
            <a:endParaRPr lang="en-US" dirty="0"/>
          </a:p>
          <a:p>
            <a:r>
              <a:rPr lang="en-US" dirty="0" smtClean="0"/>
              <a:t>Swarm Mode is the new integrated Swarm functionality in Docker 1.12</a:t>
            </a:r>
            <a:endParaRPr lang="en-US" dirty="0"/>
          </a:p>
          <a:p>
            <a:r>
              <a:rPr lang="en-US" dirty="0" smtClean="0"/>
              <a:t>Swarm makes clusters as easy as </a:t>
            </a:r>
            <a:r>
              <a:rPr lang="en-US" dirty="0"/>
              <a:t>D</a:t>
            </a:r>
            <a:r>
              <a:rPr lang="en-US" dirty="0" smtClean="0"/>
              <a:t>ocker </a:t>
            </a:r>
            <a:r>
              <a:rPr lang="en-US" dirty="0" smtClean="0"/>
              <a:t>makes containers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69833"/>
            <a:ext cx="6934200" cy="3539527"/>
          </a:xfrm>
        </p:spPr>
        <p:txBody>
          <a:bodyPr/>
          <a:lstStyle/>
          <a:p>
            <a:r>
              <a:rPr lang="en-US" dirty="0" smtClean="0"/>
              <a:t>Docker Swarm Mode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Many thanks for attending!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9673"/>
            <a:ext cx="7315200" cy="764162"/>
          </a:xfrm>
        </p:spPr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6962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volume can be created in </a:t>
            </a:r>
            <a:r>
              <a:rPr lang="en-US" dirty="0" smtClean="0"/>
              <a:t>three ways: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volume create …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# With the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volume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 -v /host/path:/some/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...	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# With the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run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VOLUME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some/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# Within a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Dockerfile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180436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topics of interest for your reference</a:t>
            </a:r>
          </a:p>
          <a:p>
            <a:pPr lvl="1"/>
            <a:r>
              <a:rPr lang="en-US" dirty="0" smtClean="0"/>
              <a:t>Links</a:t>
            </a:r>
          </a:p>
          <a:p>
            <a:pPr lvl="1"/>
            <a:r>
              <a:rPr lang="en-US" dirty="0" smtClean="0"/>
              <a:t>Books</a:t>
            </a:r>
          </a:p>
          <a:p>
            <a:pPr lvl="1"/>
            <a:r>
              <a:rPr lang="en-US" dirty="0" smtClean="0"/>
              <a:t>Docker GUIs</a:t>
            </a:r>
          </a:p>
          <a:p>
            <a:pPr lvl="1"/>
            <a:r>
              <a:rPr lang="en-US" dirty="0" smtClean="0"/>
              <a:t>Migrating native systems into containers</a:t>
            </a:r>
          </a:p>
          <a:p>
            <a:pPr lvl="1"/>
            <a:r>
              <a:rPr lang="en-US" dirty="0" smtClean="0"/>
              <a:t>Changing File System Drivers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139"/>
            <a:ext cx="7315200" cy="854261"/>
          </a:xfrm>
        </p:spPr>
        <p:txBody>
          <a:bodyPr/>
          <a:lstStyle/>
          <a:p>
            <a:r>
              <a:rPr lang="en-US" dirty="0" smtClean="0"/>
              <a:t>Docker Best Practices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86800" cy="533102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Design containers to be ephemeral</a:t>
            </a:r>
          </a:p>
          <a:p>
            <a:pPr lvl="1"/>
            <a:r>
              <a:rPr lang="en-US" dirty="0" smtClean="0"/>
              <a:t>You should be able to terminated and restart containers with no concern for their state</a:t>
            </a:r>
          </a:p>
          <a:p>
            <a:pPr lvl="1"/>
            <a:r>
              <a:rPr lang="en-US" dirty="0" smtClean="0"/>
              <a:t>You should “move” containers between hosts by terminating the container on the source host and running a new container from the image on the target host (no need to move stateless services)</a:t>
            </a:r>
          </a:p>
          <a:p>
            <a:r>
              <a:rPr lang="en-US" dirty="0" smtClean="0"/>
              <a:t>Design each container to run a single service</a:t>
            </a:r>
          </a:p>
          <a:p>
            <a:pPr lvl="1"/>
            <a:r>
              <a:rPr lang="en-US" dirty="0" smtClean="0"/>
              <a:t>Container technology works best with </a:t>
            </a:r>
            <a:r>
              <a:rPr lang="en-US" dirty="0" err="1" smtClean="0"/>
              <a:t>microservice</a:t>
            </a:r>
            <a:r>
              <a:rPr lang="en-US" dirty="0" smtClean="0"/>
              <a:t> oriented, cloud native designs (though it can be greatly beneficial in other application architectures as well)</a:t>
            </a:r>
          </a:p>
          <a:p>
            <a:pPr lvl="1"/>
            <a:r>
              <a:rPr lang="en-US" dirty="0" smtClean="0"/>
              <a:t>Commands like </a:t>
            </a:r>
            <a:r>
              <a:rPr lang="en-US" dirty="0" err="1" smtClean="0"/>
              <a:t>docker</a:t>
            </a:r>
            <a:r>
              <a:rPr lang="en-US" dirty="0" smtClean="0"/>
              <a:t> signal and </a:t>
            </a:r>
            <a:r>
              <a:rPr lang="en-US" dirty="0" err="1" smtClean="0"/>
              <a:t>ps</a:t>
            </a:r>
            <a:r>
              <a:rPr lang="en-US" dirty="0" smtClean="0"/>
              <a:t> interact with the PID 1 process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Dockerfiles</a:t>
            </a:r>
            <a:r>
              <a:rPr lang="en-US" dirty="0" smtClean="0"/>
              <a:t> to build images</a:t>
            </a:r>
          </a:p>
          <a:p>
            <a:pPr lvl="1"/>
            <a:r>
              <a:rPr lang="en-US" dirty="0" smtClean="0"/>
              <a:t>Docker commit is great for experimentation and debugging but does not build an “Infrastructure as Code” style repeatable process</a:t>
            </a:r>
          </a:p>
          <a:p>
            <a:pPr lvl="1"/>
            <a:r>
              <a:rPr lang="en-US" dirty="0" err="1" smtClean="0"/>
              <a:t>Dockerfile</a:t>
            </a:r>
            <a:r>
              <a:rPr lang="en-US" dirty="0" smtClean="0"/>
              <a:t> build operations can be cleanly integrated into existing CI/CD pipelines</a:t>
            </a:r>
          </a:p>
          <a:p>
            <a:r>
              <a:rPr lang="en-US" dirty="0" smtClean="0"/>
              <a:t>Use </a:t>
            </a:r>
            <a:r>
              <a:rPr lang="en-US" dirty="0"/>
              <a:t>Volumes Appropriately</a:t>
            </a:r>
          </a:p>
          <a:p>
            <a:pPr lvl="1"/>
            <a:r>
              <a:rPr lang="en-US" dirty="0"/>
              <a:t>Volumes can be shared between containers using --</a:t>
            </a:r>
            <a:r>
              <a:rPr lang="en-US" dirty="0" smtClean="0"/>
              <a:t>volumes-from</a:t>
            </a:r>
          </a:p>
          <a:p>
            <a:pPr lvl="1"/>
            <a:r>
              <a:rPr lang="en-US" dirty="0" smtClean="0"/>
              <a:t>Use volumes to </a:t>
            </a:r>
            <a:r>
              <a:rPr lang="en-US" dirty="0"/>
              <a:t>share a directory between </a:t>
            </a:r>
            <a:r>
              <a:rPr lang="en-US" dirty="0" smtClean="0"/>
              <a:t>containers and when writing </a:t>
            </a:r>
            <a:r>
              <a:rPr lang="en-US" dirty="0"/>
              <a:t>large amounts of data to a </a:t>
            </a:r>
            <a:r>
              <a:rPr lang="en-US" dirty="0" smtClean="0"/>
              <a:t>directory</a:t>
            </a:r>
          </a:p>
          <a:p>
            <a:pPr lvl="1"/>
            <a:r>
              <a:rPr lang="en-US" dirty="0" smtClean="0"/>
              <a:t>Containers should be stateless, application state belongs in volumes, independent of containers and container lifespans</a:t>
            </a:r>
          </a:p>
          <a:p>
            <a:r>
              <a:rPr lang="en-US" dirty="0" smtClean="0"/>
              <a:t>Use the Data Container Pattern with Volumes</a:t>
            </a:r>
          </a:p>
          <a:p>
            <a:pPr lvl="1"/>
            <a:r>
              <a:rPr lang="en-US" dirty="0" smtClean="0"/>
              <a:t>Volumes are reference counted and deleted when no longer used by a container when “docker </a:t>
            </a:r>
            <a:r>
              <a:rPr lang="en-US" dirty="0" err="1" smtClean="0"/>
              <a:t>rm</a:t>
            </a:r>
            <a:r>
              <a:rPr lang="en-US" dirty="0" smtClean="0"/>
              <a:t> -v” is used </a:t>
            </a:r>
          </a:p>
          <a:p>
            <a:pPr lvl="2"/>
            <a:r>
              <a:rPr lang="en-US" dirty="0" smtClean="0"/>
              <a:t>A dedicated (empty) Data Container associated with such a volume allows the volume to have a life span independent of the other ephemeral containers using the volume</a:t>
            </a:r>
          </a:p>
          <a:p>
            <a:pPr lvl="2"/>
            <a:r>
              <a:rPr lang="en-US" dirty="0" smtClean="0"/>
              <a:t>The Data Container associated with the disk volume need not ever be run for other containers to use the volume</a:t>
            </a:r>
          </a:p>
          <a:p>
            <a:pPr lvl="2"/>
            <a:r>
              <a:rPr lang="en-US" dirty="0" smtClean="0"/>
              <a:t>The Data Container allows the underlying volume to be encapsulated, hiding details from other containers (which use --volumes-from to access the Data Container’s volumes)</a:t>
            </a:r>
          </a:p>
          <a:p>
            <a:pPr lvl="2"/>
            <a:r>
              <a:rPr lang="en-US" dirty="0" smtClean="0"/>
              <a:t>Base Data Containers on the same image the running containers which access the VOLUME use</a:t>
            </a:r>
          </a:p>
          <a:p>
            <a:pPr lvl="1"/>
            <a:r>
              <a:rPr lang="en-US" dirty="0" smtClean="0"/>
              <a:t>Post Docker v1.9 “</a:t>
            </a:r>
            <a:r>
              <a:rPr lang="en-US" dirty="0" err="1" smtClean="0"/>
              <a:t>docker</a:t>
            </a:r>
            <a:r>
              <a:rPr lang="en-US" dirty="0" smtClean="0"/>
              <a:t> volume” can be used instead to create shared volumes using volume drivers or host volumes</a:t>
            </a:r>
          </a:p>
          <a:p>
            <a:pPr lvl="1"/>
            <a:r>
              <a:rPr lang="en-US" dirty="0" smtClean="0"/>
              <a:t>Docker managed host paths are deprecated</a:t>
            </a:r>
          </a:p>
          <a:p>
            <a:r>
              <a:rPr lang="en-US" dirty="0" smtClean="0"/>
              <a:t>Choose a minimum permissions User [in Docker v1.10 ROOT is a minimum permission user!!]</a:t>
            </a:r>
          </a:p>
          <a:p>
            <a:pPr lvl="1"/>
            <a:r>
              <a:rPr lang="en-US" dirty="0" smtClean="0"/>
              <a:t>Pre Docker 1.10</a:t>
            </a:r>
          </a:p>
          <a:p>
            <a:pPr lvl="2"/>
            <a:r>
              <a:rPr lang="en-US" dirty="0" smtClean="0"/>
              <a:t>By </a:t>
            </a:r>
            <a:r>
              <a:rPr lang="en-US" dirty="0"/>
              <a:t>default docker containers run as </a:t>
            </a:r>
            <a:r>
              <a:rPr lang="en-US" dirty="0" smtClean="0"/>
              <a:t>root with full </a:t>
            </a:r>
            <a:r>
              <a:rPr lang="en-US" dirty="0"/>
              <a:t>control of the host </a:t>
            </a:r>
            <a:r>
              <a:rPr lang="en-US" dirty="0" smtClean="0"/>
              <a:t>system prior to Docker v1.10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the USER instruction to specify a non-root user for containers to run </a:t>
            </a:r>
            <a:r>
              <a:rPr lang="en-US" dirty="0" smtClean="0"/>
              <a:t>as</a:t>
            </a:r>
          </a:p>
          <a:p>
            <a:pPr lvl="2"/>
            <a:r>
              <a:rPr lang="en-US" dirty="0" smtClean="0"/>
              <a:t>You can create the users and groups you need in the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lvl="2"/>
            <a:r>
              <a:rPr lang="en-US" dirty="0" smtClean="0"/>
              <a:t>Images inherit their parent image’s USER, override the parent image USER with a local USER statement when appropriate</a:t>
            </a:r>
          </a:p>
          <a:p>
            <a:pPr lvl="1"/>
            <a:r>
              <a:rPr lang="en-US" dirty="0" smtClean="0"/>
              <a:t>Docker 1.10 adds user namespaces allowing root to be used safely within containers</a:t>
            </a:r>
          </a:p>
          <a:p>
            <a:pPr lvl="2"/>
            <a:r>
              <a:rPr lang="en-US" dirty="0" smtClean="0"/>
              <a:t>This is the best of both worlds (root has full control in the container and no control outside)</a:t>
            </a:r>
          </a:p>
          <a:p>
            <a:pPr lvl="2"/>
            <a:r>
              <a:rPr lang="en-US" dirty="0" smtClean="0"/>
              <a:t>This must be enabled with the </a:t>
            </a:r>
            <a:r>
              <a:rPr lang="en-US" dirty="0"/>
              <a:t>daemon switch --</a:t>
            </a:r>
            <a:r>
              <a:rPr lang="en-US" dirty="0" err="1" smtClean="0"/>
              <a:t>userns</a:t>
            </a:r>
            <a:r>
              <a:rPr lang="en-US" dirty="0" smtClean="0"/>
              <a:t>-remap and a supporting kernel</a:t>
            </a:r>
          </a:p>
          <a:p>
            <a:pPr lvl="2"/>
            <a:r>
              <a:rPr lang="en-US" dirty="0" smtClean="0"/>
              <a:t>With user namespaces ROOT is a perfectly </a:t>
            </a:r>
            <a:r>
              <a:rPr lang="en-US" smtClean="0"/>
              <a:t>acceptable inside container </a:t>
            </a:r>
            <a:r>
              <a:rPr lang="en-US" dirty="0" smtClean="0"/>
              <a:t>user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6397823"/>
            <a:ext cx="8534400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Much borrowed from Project Atomic: http</a:t>
            </a:r>
            <a:r>
              <a:rPr lang="en-US" sz="1400" dirty="0"/>
              <a:t>://www.projectatomic.io/docs/docker-image-author-guidance/</a:t>
            </a:r>
          </a:p>
        </p:txBody>
      </p:sp>
    </p:spTree>
    <p:extLst>
      <p:ext uri="{BB962C8B-B14F-4D97-AF65-F5344CB8AC3E}">
        <p14:creationId xmlns:p14="http://schemas.microsoft.com/office/powerpoint/2010/main" val="1033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5"/>
            <a:ext cx="7315200" cy="944176"/>
          </a:xfrm>
        </p:spPr>
        <p:txBody>
          <a:bodyPr/>
          <a:lstStyle/>
          <a:p>
            <a:r>
              <a:rPr lang="en-US" dirty="0" smtClean="0"/>
              <a:t>Anti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57183"/>
            <a:ext cx="8001000" cy="5152177"/>
          </a:xfrm>
        </p:spPr>
        <p:txBody>
          <a:bodyPr>
            <a:normAutofit fontScale="62500" lnSpcReduction="200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Stateful containers</a:t>
            </a:r>
          </a:p>
          <a:p>
            <a:pPr lvl="1"/>
            <a:r>
              <a:rPr lang="en-US" dirty="0" smtClean="0"/>
              <a:t>Use volumes for state and isolate state management in the appropriate microservice tier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Shipping containers</a:t>
            </a:r>
          </a:p>
          <a:p>
            <a:pPr lvl="1"/>
            <a:r>
              <a:rPr lang="en-US" dirty="0" smtClean="0"/>
              <a:t>Containers should be ephemeral, images are the unit of distribution, ship images not containers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Large images</a:t>
            </a:r>
          </a:p>
          <a:p>
            <a:pPr lvl="1"/>
            <a:r>
              <a:rPr lang="en-US" dirty="0" smtClean="0"/>
              <a:t>Production images should be small and easy to push/pull, only including what is needed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Too few or too many filesystem layers</a:t>
            </a:r>
          </a:p>
          <a:p>
            <a:pPr lvl="1"/>
            <a:r>
              <a:rPr lang="en-US" dirty="0" smtClean="0"/>
              <a:t>You should probably have an OS layer (e.g. Centos:7), a runtime layer (e.g. </a:t>
            </a:r>
            <a:r>
              <a:rPr lang="en-US" dirty="0" err="1" smtClean="0"/>
              <a:t>nodejs</a:t>
            </a:r>
            <a:r>
              <a:rPr lang="en-US" dirty="0" smtClean="0"/>
              <a:t>) and an app layer (e.g. your </a:t>
            </a:r>
            <a:r>
              <a:rPr lang="en-US" dirty="0" err="1" smtClean="0"/>
              <a:t>js</a:t>
            </a:r>
            <a:r>
              <a:rPr lang="en-US" dirty="0" smtClean="0"/>
              <a:t> code) to simplify and speed changes and updates, to few layers makes builds and patches expensive, too many slows down union filesystem driver operation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Build automation with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commit</a:t>
            </a:r>
          </a:p>
          <a:p>
            <a:pPr lvl="1"/>
            <a:r>
              <a:rPr lang="en-US" dirty="0" smtClean="0"/>
              <a:t>Commit is best suited for ad hoc experiments, repeatable projects builds should be managed with </a:t>
            </a:r>
            <a:r>
              <a:rPr lang="en-US" dirty="0" err="1" smtClean="0"/>
              <a:t>Dockerfiles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Multiple concerns in a single container</a:t>
            </a:r>
          </a:p>
          <a:p>
            <a:pPr lvl="1"/>
            <a:r>
              <a:rPr lang="en-US" dirty="0" smtClean="0"/>
              <a:t>Containers are best suited for packaging microservices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SSH in a container</a:t>
            </a:r>
          </a:p>
          <a:p>
            <a:pPr lvl="1"/>
            <a:r>
              <a:rPr lang="en-US" dirty="0" smtClean="0"/>
              <a:t>(see above) Containers should be managed from the outside not the inside and treated like services not systems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Relying on the latest tag</a:t>
            </a:r>
          </a:p>
          <a:p>
            <a:pPr lvl="1"/>
            <a:r>
              <a:rPr lang="en-US" dirty="0" smtClean="0"/>
              <a:t>Always explicitly choose a base image: “FROM  ubuntu:14.04.3”   -- not ---  “FROM  </a:t>
            </a:r>
            <a:r>
              <a:rPr lang="en-US" dirty="0" err="1" smtClean="0"/>
              <a:t>ubuntu</a:t>
            </a:r>
            <a:r>
              <a:rPr lang="en-US" dirty="0" smtClean="0"/>
              <a:t>”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Storing credentials/secrets in an image/container</a:t>
            </a:r>
          </a:p>
          <a:p>
            <a:pPr lvl="1"/>
            <a:r>
              <a:rPr lang="en-US" dirty="0" smtClean="0"/>
              <a:t>Environment variables are the best way to set secrets, keeping sensitive data out of source code and off disk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Depending on specific IP addresses</a:t>
            </a:r>
          </a:p>
          <a:p>
            <a:pPr lvl="1"/>
            <a:r>
              <a:rPr lang="en-US" dirty="0" smtClean="0"/>
              <a:t>Many virtual networking technologies are at plat today and specific IP address assignment is a brittle approach, use service discovery mechanisms to find dependencies at runtime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Restarting or moving containers</a:t>
            </a:r>
          </a:p>
          <a:p>
            <a:pPr lvl="1"/>
            <a:r>
              <a:rPr lang="en-US" dirty="0" smtClean="0"/>
              <a:t>Containers should be ephemeral, never restart a container (on the same node or a different node)</a:t>
            </a:r>
          </a:p>
          <a:p>
            <a:pPr lvl="1"/>
            <a:r>
              <a:rPr lang="en-US" dirty="0" smtClean="0"/>
              <a:t>To “move” a container from one host to another you should terminate and delete the container on host A and start a new copy of the image on host B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19600" y="631365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Much borrowed from </a:t>
            </a:r>
            <a:r>
              <a:rPr lang="en-US" sz="1400" i="1" dirty="0"/>
              <a:t>Rafael </a:t>
            </a:r>
            <a:r>
              <a:rPr lang="en-US" sz="1400" i="1" dirty="0" err="1" smtClean="0"/>
              <a:t>Benevides</a:t>
            </a:r>
            <a:r>
              <a:rPr lang="en-US" sz="1400" i="1" dirty="0" smtClean="0"/>
              <a:t> &amp; Erik </a:t>
            </a:r>
            <a:r>
              <a:rPr lang="en-US" sz="1400" i="1" dirty="0" err="1" smtClean="0"/>
              <a:t>Dasque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081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187" y="548797"/>
            <a:ext cx="7315200" cy="703556"/>
          </a:xfrm>
        </p:spPr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86" y="1524000"/>
            <a:ext cx="8219813" cy="421478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Docker homepage </a:t>
            </a:r>
            <a:r>
              <a:rPr lang="en-US" dirty="0" smtClean="0"/>
              <a:t>- https://www.docker.com/</a:t>
            </a:r>
          </a:p>
          <a:p>
            <a:r>
              <a:rPr lang="en-US" dirty="0" smtClean="0"/>
              <a:t>Docker </a:t>
            </a:r>
            <a:r>
              <a:rPr lang="en-US" dirty="0"/>
              <a:t>Hub </a:t>
            </a:r>
            <a:r>
              <a:rPr lang="en-US" dirty="0" smtClean="0"/>
              <a:t>- https</a:t>
            </a:r>
            <a:r>
              <a:rPr lang="en-US" dirty="0"/>
              <a:t>://hub.docker.com</a:t>
            </a:r>
          </a:p>
          <a:p>
            <a:r>
              <a:rPr lang="en-US" dirty="0" smtClean="0"/>
              <a:t>Docker </a:t>
            </a:r>
            <a:r>
              <a:rPr lang="en-US" dirty="0"/>
              <a:t>blog - http://blog.docker.com/</a:t>
            </a:r>
            <a:endParaRPr lang="en-US" dirty="0" smtClean="0"/>
          </a:p>
          <a:p>
            <a:r>
              <a:rPr lang="en-US" dirty="0" smtClean="0"/>
              <a:t>Docker </a:t>
            </a:r>
            <a:r>
              <a:rPr lang="en-US" dirty="0"/>
              <a:t>documentation - https://docs.docker.com/</a:t>
            </a:r>
            <a:endParaRPr lang="en-US" dirty="0" smtClean="0"/>
          </a:p>
          <a:p>
            <a:r>
              <a:rPr lang="en-US" dirty="0" smtClean="0"/>
              <a:t>Docker </a:t>
            </a:r>
            <a:r>
              <a:rPr lang="en-US" dirty="0"/>
              <a:t>code on GitHub - https://github.com/docker/docker</a:t>
            </a:r>
            <a:endParaRPr lang="en-US" dirty="0" smtClean="0"/>
          </a:p>
          <a:p>
            <a:r>
              <a:rPr lang="en-US" dirty="0" smtClean="0"/>
              <a:t>Docker </a:t>
            </a:r>
            <a:r>
              <a:rPr lang="en-US" dirty="0"/>
              <a:t>Forge - https://github.com/dockerforge </a:t>
            </a:r>
            <a:endParaRPr lang="en-US" dirty="0" smtClean="0"/>
          </a:p>
          <a:p>
            <a:pPr lvl="1"/>
            <a:r>
              <a:rPr lang="en-US" dirty="0" smtClean="0"/>
              <a:t>Collection </a:t>
            </a:r>
            <a:r>
              <a:rPr lang="en-US" dirty="0"/>
              <a:t>of Docker tools, utilities, and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Docker </a:t>
            </a:r>
            <a:r>
              <a:rPr lang="en-US" dirty="0"/>
              <a:t>mailing list - https://groups.google.com/forum/#!forum/docker-dev</a:t>
            </a:r>
            <a:endParaRPr lang="en-US" dirty="0" smtClean="0"/>
          </a:p>
          <a:p>
            <a:r>
              <a:rPr lang="en-US" dirty="0" smtClean="0"/>
              <a:t>Docker </a:t>
            </a:r>
            <a:r>
              <a:rPr lang="en-US" dirty="0"/>
              <a:t>on IRC: irc.freenode.net </a:t>
            </a:r>
            <a:r>
              <a:rPr lang="en-US" dirty="0" smtClean="0"/>
              <a:t>channel </a:t>
            </a:r>
            <a:r>
              <a:rPr lang="en-US" dirty="0"/>
              <a:t>#docker </a:t>
            </a:r>
            <a:endParaRPr lang="en-US" dirty="0" smtClean="0"/>
          </a:p>
          <a:p>
            <a:r>
              <a:rPr lang="en-US" dirty="0" smtClean="0"/>
              <a:t>Docker </a:t>
            </a:r>
            <a:r>
              <a:rPr lang="en-US" dirty="0"/>
              <a:t>on Twitter </a:t>
            </a:r>
            <a:r>
              <a:rPr lang="en-US" dirty="0" smtClean="0"/>
              <a:t>- #docker</a:t>
            </a:r>
          </a:p>
          <a:p>
            <a:r>
              <a:rPr lang="en-US" dirty="0" err="1" smtClean="0"/>
              <a:t>StackOverflow</a:t>
            </a:r>
            <a:r>
              <a:rPr lang="en-US" dirty="0" smtClean="0"/>
              <a:t> - </a:t>
            </a:r>
            <a:r>
              <a:rPr lang="en-US" dirty="0"/>
              <a:t>http://</a:t>
            </a:r>
            <a:r>
              <a:rPr lang="en-US" dirty="0" smtClean="0"/>
              <a:t>stackoverflow.com/tags/docker</a:t>
            </a:r>
          </a:p>
          <a:p>
            <a:r>
              <a:rPr lang="en-US" dirty="0" smtClean="0"/>
              <a:t>Docker </a:t>
            </a:r>
            <a:r>
              <a:rPr lang="en-US" dirty="0"/>
              <a:t>Cheat Sheet - https://github.com/wsargent/docker-cheat-sheet</a:t>
            </a:r>
            <a:endParaRPr lang="en-US" dirty="0" smtClean="0"/>
          </a:p>
          <a:p>
            <a:r>
              <a:rPr lang="en-US" dirty="0" smtClean="0"/>
              <a:t>Docker </a:t>
            </a:r>
            <a:r>
              <a:rPr lang="en-US" dirty="0"/>
              <a:t>&amp; Jenkins - https://www.youtube.com/watch?v=7K-8SFmVDlM</a:t>
            </a:r>
            <a:endParaRPr lang="en-US" dirty="0" smtClean="0"/>
          </a:p>
          <a:p>
            <a:r>
              <a:rPr lang="en-US" dirty="0" smtClean="0"/>
              <a:t>Getting Started </a:t>
            </a:r>
            <a:r>
              <a:rPr lang="en-US" dirty="0"/>
              <a:t>with Docker - https://</a:t>
            </a:r>
            <a:r>
              <a:rPr lang="en-US" dirty="0" smtClean="0"/>
              <a:t>dzone.com/refcardz/getting-started-with-docker-1</a:t>
            </a:r>
          </a:p>
          <a:p>
            <a:r>
              <a:rPr lang="en-US" dirty="0" smtClean="0"/>
              <a:t>Overlay </a:t>
            </a:r>
            <a:r>
              <a:rPr lang="en-US" dirty="0"/>
              <a:t>network options - http://www.slideshare.net/syed1/docker-meetup-52918010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08430" y="929936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18377"/>
            <a:ext cx="7315200" cy="703556"/>
          </a:xfrm>
        </p:spPr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0"/>
            <a:ext cx="7841460" cy="2971799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The </a:t>
            </a:r>
            <a:r>
              <a:rPr lang="en-US" sz="1600" dirty="0"/>
              <a:t>Docker Book, </a:t>
            </a:r>
            <a:r>
              <a:rPr lang="en-US" sz="1600" dirty="0" smtClean="0"/>
              <a:t>Turnbull</a:t>
            </a:r>
          </a:p>
          <a:p>
            <a:pPr marL="685800" lvl="1"/>
            <a:r>
              <a:rPr lang="en-US" sz="1600" dirty="0" smtClean="0"/>
              <a:t>http://</a:t>
            </a:r>
            <a:r>
              <a:rPr lang="en-US" sz="1600" dirty="0" err="1" smtClean="0"/>
              <a:t>www.dockerbook.com</a:t>
            </a:r>
            <a:r>
              <a:rPr lang="en-US" sz="1600" dirty="0" smtClean="0"/>
              <a:t>/</a:t>
            </a:r>
          </a:p>
          <a:p>
            <a:r>
              <a:rPr lang="en-US" sz="1600" dirty="0" smtClean="0"/>
              <a:t>O’Reilly </a:t>
            </a:r>
            <a:r>
              <a:rPr lang="en-US" sz="1600" dirty="0" smtClean="0"/>
              <a:t>Books:</a:t>
            </a:r>
            <a:endParaRPr lang="en-US" sz="1600" dirty="0"/>
          </a:p>
          <a:p>
            <a:pPr marL="685800" lvl="1"/>
            <a:r>
              <a:rPr lang="en-US" sz="1400" dirty="0"/>
              <a:t>Docker Up and </a:t>
            </a:r>
            <a:r>
              <a:rPr lang="en-US" sz="1400" dirty="0" smtClean="0"/>
              <a:t>Running</a:t>
            </a:r>
            <a:endParaRPr lang="en-US" sz="1400" dirty="0"/>
          </a:p>
          <a:p>
            <a:pPr marL="685800" lvl="1"/>
            <a:r>
              <a:rPr lang="en-US" sz="1400" dirty="0"/>
              <a:t>Docker </a:t>
            </a:r>
            <a:r>
              <a:rPr lang="en-US" sz="1400" dirty="0" smtClean="0"/>
              <a:t>Cookbook</a:t>
            </a:r>
            <a:endParaRPr lang="en-US" sz="1400" dirty="0"/>
          </a:p>
          <a:p>
            <a:pPr marL="685800" lvl="1"/>
            <a:r>
              <a:rPr lang="en-US" sz="1400" dirty="0"/>
              <a:t>Using </a:t>
            </a:r>
            <a:r>
              <a:rPr lang="en-US" sz="1400" dirty="0" smtClean="0"/>
              <a:t>Docker</a:t>
            </a:r>
            <a:endParaRPr lang="en-US" sz="1400" dirty="0"/>
          </a:p>
          <a:p>
            <a:r>
              <a:rPr lang="en-US" sz="1600" dirty="0"/>
              <a:t>Manning </a:t>
            </a:r>
            <a:r>
              <a:rPr lang="en-US" sz="1600" dirty="0" smtClean="0"/>
              <a:t>Books</a:t>
            </a:r>
            <a:endParaRPr lang="en-US" sz="1600" dirty="0"/>
          </a:p>
          <a:p>
            <a:pPr marL="685800" lvl="1"/>
            <a:r>
              <a:rPr lang="en-US" sz="1400" dirty="0"/>
              <a:t>Docker in </a:t>
            </a:r>
            <a:r>
              <a:rPr lang="en-US" sz="1400" dirty="0" smtClean="0"/>
              <a:t>Action</a:t>
            </a:r>
            <a:endParaRPr lang="en-US" sz="1400" dirty="0"/>
          </a:p>
          <a:p>
            <a:pPr marL="685800" lvl="1"/>
            <a:r>
              <a:rPr lang="en-US" sz="1400" dirty="0"/>
              <a:t>Docker in </a:t>
            </a:r>
            <a:r>
              <a:rPr lang="en-US" sz="1400" dirty="0" smtClean="0"/>
              <a:t>Practice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09129" y="952608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5679"/>
            <a:ext cx="7391400" cy="767918"/>
          </a:xfrm>
        </p:spPr>
        <p:txBody>
          <a:bodyPr/>
          <a:lstStyle/>
          <a:p>
            <a:r>
              <a:rPr lang="en-US" dirty="0" smtClean="0"/>
              <a:t>Docker UIs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648200" cy="375420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There are several web UIs available for Docker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Kitematic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Acquired by Docker and provided as part of Docker Toolbox, desktop container management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Tutum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(now Docker Control Plane) – Enterprise targeted container deployment and management [subscription based Docker product]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Shipyard</a:t>
            </a:r>
            <a:r>
              <a:rPr lang="en-US" dirty="0" smtClean="0"/>
              <a:t> – supports management of Docker hosts and containers (built </a:t>
            </a:r>
            <a:r>
              <a:rPr lang="en-US" dirty="0"/>
              <a:t>on the </a:t>
            </a:r>
            <a:r>
              <a:rPr lang="en-US" dirty="0" smtClean="0"/>
              <a:t>Citadel cluster </a:t>
            </a:r>
            <a:r>
              <a:rPr lang="en-US" dirty="0"/>
              <a:t>management </a:t>
            </a:r>
            <a:r>
              <a:rPr lang="en-US" dirty="0" smtClean="0"/>
              <a:t>toolkit)</a:t>
            </a:r>
          </a:p>
          <a:p>
            <a:pPr lvl="2"/>
            <a:r>
              <a:rPr lang="en-US" dirty="0" smtClean="0"/>
              <a:t>Provides web and CLI interfaces</a:t>
            </a:r>
          </a:p>
          <a:p>
            <a:pPr lvl="2"/>
            <a:r>
              <a:rPr lang="en-US" dirty="0"/>
              <a:t>http://</a:t>
            </a:r>
            <a:r>
              <a:rPr lang="en-US" dirty="0" smtClean="0"/>
              <a:t>shipyard-project.com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Panamax</a:t>
            </a:r>
            <a:r>
              <a:rPr lang="en-US" dirty="0" smtClean="0"/>
              <a:t> – web based containerized application management based on Fleet</a:t>
            </a:r>
          </a:p>
          <a:p>
            <a:pPr lvl="2"/>
            <a:r>
              <a:rPr lang="en-US" dirty="0"/>
              <a:t>http://panamax.io/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Simple Docker UI for Chrome</a:t>
            </a:r>
          </a:p>
          <a:p>
            <a:pPr lvl="2"/>
            <a:r>
              <a:rPr lang="en-US" dirty="0"/>
              <a:t>https://github.com/felixgborrego/docker-ui-chrome-app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DockerUI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/>
              <a:t>- a web interface for the Docker Remote API</a:t>
            </a:r>
            <a:endParaRPr lang="en-US" dirty="0" smtClean="0"/>
          </a:p>
          <a:p>
            <a:pPr lvl="2"/>
            <a:r>
              <a:rPr lang="en-US" dirty="0"/>
              <a:t>https://</a:t>
            </a:r>
            <a:r>
              <a:rPr lang="en-US" dirty="0" smtClean="0"/>
              <a:t>github.com/crosbymichael/dockerui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2290" name="Picture 2" descr="http://shipyard-project.com/images/dash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00498"/>
            <a:ext cx="3494666" cy="18762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2292" name="Picture 4" descr="Contain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05400"/>
            <a:ext cx="4800600" cy="13901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074" name="Picture 2" descr="H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98566"/>
            <a:ext cx="3657600" cy="2286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211" y="2862862"/>
            <a:ext cx="2522855" cy="22425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597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90600" y="379629"/>
            <a:ext cx="4267200" cy="1664563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Turning a Snowflake into a Phoenix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817" y="2895600"/>
            <a:ext cx="7620000" cy="353952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Snowflake</a:t>
            </a:r>
            <a:r>
              <a:rPr lang="en-US" dirty="0" smtClean="0"/>
              <a:t> servers have one of a kind configurations</a:t>
            </a:r>
          </a:p>
          <a:p>
            <a:pPr lvl="1"/>
            <a:r>
              <a:rPr lang="en-US" dirty="0" smtClean="0"/>
              <a:t>Modified directly by admins over time</a:t>
            </a:r>
          </a:p>
          <a:p>
            <a:pPr lvl="1"/>
            <a:r>
              <a:rPr lang="en-US" dirty="0" smtClean="0"/>
              <a:t>The server’s configuration is not easy to reproduce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a good basis for modern </a:t>
            </a:r>
            <a:r>
              <a:rPr lang="en-US" dirty="0" err="1" smtClean="0"/>
              <a:t>IaC</a:t>
            </a:r>
            <a:r>
              <a:rPr lang="en-US" dirty="0" smtClean="0"/>
              <a:t> (Infrastructure as Code)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Phoenix</a:t>
            </a:r>
            <a:r>
              <a:rPr lang="en-US" dirty="0" smtClean="0"/>
              <a:t> servers can be destroyed and restarted from a base over and over again</a:t>
            </a:r>
          </a:p>
          <a:p>
            <a:pPr lvl="1"/>
            <a:r>
              <a:rPr lang="en-US" dirty="0" smtClean="0"/>
              <a:t>Like containers launched from images/</a:t>
            </a:r>
            <a:r>
              <a:rPr lang="en-US" dirty="0" err="1" smtClean="0"/>
              <a:t>Dockerfiles</a:t>
            </a:r>
            <a:r>
              <a:rPr lang="en-US" dirty="0" smtClean="0"/>
              <a:t> or VMs launched from a snapshot or nodes built from a Puppet manifest or a Chef recipe</a:t>
            </a:r>
          </a:p>
          <a:p>
            <a:r>
              <a:rPr lang="en-US" dirty="0" smtClean="0"/>
              <a:t>There are several ways you can generate a Docker image from a running snowflake system</a:t>
            </a:r>
          </a:p>
          <a:p>
            <a:pPr lvl="1"/>
            <a:r>
              <a:rPr lang="en-US" dirty="0" smtClean="0"/>
              <a:t>Tar the entire file system and use </a:t>
            </a:r>
            <a:r>
              <a:rPr lang="en-US" dirty="0" err="1" smtClean="0"/>
              <a:t>docker</a:t>
            </a:r>
            <a:r>
              <a:rPr lang="en-US" dirty="0" smtClean="0"/>
              <a:t> import to create an image from the </a:t>
            </a:r>
            <a:r>
              <a:rPr lang="en-US" dirty="0" err="1" smtClean="0"/>
              <a:t>tarball</a:t>
            </a:r>
            <a:endParaRPr lang="en-US" dirty="0" smtClean="0"/>
          </a:p>
          <a:p>
            <a:pPr lvl="1"/>
            <a:r>
              <a:rPr lang="en-US" dirty="0" smtClean="0"/>
              <a:t>Use blueprint or other similar tools</a:t>
            </a:r>
          </a:p>
          <a:p>
            <a:pPr lvl="2"/>
            <a:r>
              <a:rPr lang="en-US" dirty="0"/>
              <a:t>https://zwischenzugs.wordpress.com/2015/05/24/convert-any-server-to-a-docker-container/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026" name="Picture 2" descr="http://vignette3.wikia.nocookie.net/clubpenguin/images/6/64/Snowflake_Furniture.png/revision/20150213163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04" y="487594"/>
            <a:ext cx="1260060" cy="142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.imgur.com/vB0FMt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83" y="487594"/>
            <a:ext cx="1445863" cy="144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782868" y="886685"/>
            <a:ext cx="809566" cy="644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0029"/>
            <a:ext cx="7315200" cy="734371"/>
          </a:xfrm>
        </p:spPr>
        <p:txBody>
          <a:bodyPr/>
          <a:lstStyle/>
          <a:p>
            <a:r>
              <a:rPr lang="en-US" dirty="0" smtClean="0"/>
              <a:t>Image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07877"/>
            <a:ext cx="7315200" cy="3539527"/>
          </a:xfrm>
        </p:spPr>
        <p:txBody>
          <a:bodyPr/>
          <a:lstStyle/>
          <a:p>
            <a:r>
              <a:rPr lang="en-US" dirty="0" smtClean="0"/>
              <a:t>Image layer explorers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magelayers.io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33600"/>
            <a:ext cx="7391400" cy="44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4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80134"/>
            <a:ext cx="7315200" cy="1154097"/>
          </a:xfrm>
        </p:spPr>
        <p:txBody>
          <a:bodyPr/>
          <a:lstStyle/>
          <a:p>
            <a:r>
              <a:rPr lang="en-US" dirty="0" smtClean="0"/>
              <a:t>Mounting Host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10053"/>
            <a:ext cx="8610599" cy="207784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host path volume can be automatically mounted within a docker container using the docker run -v switch</a:t>
            </a:r>
          </a:p>
          <a:p>
            <a:r>
              <a:rPr lang="en-US" dirty="0" smtClean="0"/>
              <a:t>Volumes default to read/write</a:t>
            </a:r>
          </a:p>
          <a:p>
            <a:pPr lvl="1"/>
            <a:r>
              <a:rPr lang="en-US" dirty="0" smtClean="0"/>
              <a:t>To mount a volume </a:t>
            </a:r>
            <a:r>
              <a:rPr lang="en-US" dirty="0" smtClean="0">
                <a:solidFill>
                  <a:schemeClr val="tx2"/>
                </a:solidFill>
              </a:rPr>
              <a:t>read only </a:t>
            </a:r>
            <a:r>
              <a:rPr lang="en-US" dirty="0" smtClean="0"/>
              <a:t>use the :</a:t>
            </a:r>
            <a:r>
              <a:rPr lang="en-US" dirty="0" err="1" smtClean="0"/>
              <a:t>ro</a:t>
            </a:r>
            <a:r>
              <a:rPr lang="en-US" dirty="0" smtClean="0"/>
              <a:t> suffix</a:t>
            </a:r>
          </a:p>
          <a:p>
            <a:pPr lvl="2"/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docker run -d -P --name web -v 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wapp</a:t>
            </a:r>
            <a:r>
              <a:rPr lang="en-US" dirty="0"/>
              <a:t>:/</a:t>
            </a:r>
            <a:r>
              <a:rPr lang="en-US" dirty="0" smtClean="0"/>
              <a:t>opt/</a:t>
            </a:r>
            <a:r>
              <a:rPr lang="en-US" dirty="0" err="1" smtClean="0"/>
              <a:t>wapp:</a:t>
            </a:r>
            <a:r>
              <a:rPr lang="en-US" dirty="0" err="1" smtClean="0">
                <a:solidFill>
                  <a:schemeClr val="tx2"/>
                </a:solidFill>
              </a:rPr>
              <a:t>ro</a:t>
            </a:r>
            <a:r>
              <a:rPr lang="en-US" dirty="0" smtClean="0"/>
              <a:t> cisco/</a:t>
            </a:r>
            <a:r>
              <a:rPr lang="en-US" dirty="0" err="1" smtClean="0"/>
              <a:t>wapp</a:t>
            </a:r>
            <a:r>
              <a:rPr lang="en-US" dirty="0" smtClean="0"/>
              <a:t> </a:t>
            </a:r>
            <a:r>
              <a:rPr lang="en-US" dirty="0"/>
              <a:t>python </a:t>
            </a:r>
            <a:r>
              <a:rPr lang="en-US" dirty="0" smtClean="0"/>
              <a:t>app.py</a:t>
            </a:r>
          </a:p>
          <a:p>
            <a:r>
              <a:rPr lang="en-US" dirty="0"/>
              <a:t>The -v flag can also be used to </a:t>
            </a:r>
            <a:r>
              <a:rPr lang="en-US" dirty="0">
                <a:solidFill>
                  <a:schemeClr val="tx2"/>
                </a:solidFill>
              </a:rPr>
              <a:t>mount a single </a:t>
            </a:r>
            <a:r>
              <a:rPr lang="en-US" dirty="0" smtClean="0">
                <a:solidFill>
                  <a:schemeClr val="tx2"/>
                </a:solidFill>
              </a:rPr>
              <a:t>file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docker run --</a:t>
            </a:r>
            <a:r>
              <a:rPr lang="en-US" dirty="0" err="1"/>
              <a:t>rm</a:t>
            </a:r>
            <a:r>
              <a:rPr lang="en-US" dirty="0"/>
              <a:t> -it -v ~/.</a:t>
            </a:r>
            <a:r>
              <a:rPr lang="en-US" dirty="0" err="1"/>
              <a:t>bash_history</a:t>
            </a:r>
            <a:r>
              <a:rPr lang="en-US" dirty="0"/>
              <a:t>:/.</a:t>
            </a:r>
            <a:r>
              <a:rPr lang="en-US" dirty="0" err="1"/>
              <a:t>bash_history</a:t>
            </a:r>
            <a:r>
              <a:rPr lang="en-US" dirty="0"/>
              <a:t> </a:t>
            </a:r>
            <a:r>
              <a:rPr lang="en-US" dirty="0" err="1"/>
              <a:t>ubuntu</a:t>
            </a:r>
            <a:r>
              <a:rPr lang="en-US" dirty="0"/>
              <a:t> /bin/bash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894" y="4461176"/>
            <a:ext cx="7848600" cy="212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data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:~$ cd data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:~/data$ vim README.md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:~/data$ cd ..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:~$ docker run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-t </a:t>
            </a:r>
            <a:r>
              <a:rPr lang="en-US" sz="1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-v ~/data:/</a:t>
            </a:r>
            <a:r>
              <a:rPr lang="en-US" sz="12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webdata</a:t>
            </a:r>
            <a:r>
              <a:rPr lang="en-US" sz="1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--name="web01" ubuntu:14.04 /bin/bash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root@2e5cf445a1b5:/# cat /webdata/README.md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shared Docker data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root@2e5cf445a1b5:/# exit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</a:p>
        </p:txBody>
      </p:sp>
    </p:spTree>
    <p:extLst>
      <p:ext uri="{BB962C8B-B14F-4D97-AF65-F5344CB8AC3E}">
        <p14:creationId xmlns:p14="http://schemas.microsoft.com/office/powerpoint/2010/main" val="38536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" y="172432"/>
            <a:ext cx="4191000" cy="430515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Volume Architecture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685800"/>
            <a:ext cx="4114801" cy="165053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Volumes map container paths to host paths</a:t>
            </a:r>
          </a:p>
          <a:p>
            <a:pPr lvl="1"/>
            <a:r>
              <a:rPr lang="en-US" dirty="0" smtClean="0"/>
              <a:t>When no host path is supplied Docker creates one (this feature is deprecated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Still works in 1.12.x</a:t>
            </a:r>
            <a:endParaRPr lang="en-US" dirty="0" smtClean="0"/>
          </a:p>
          <a:p>
            <a:pPr lvl="1"/>
            <a:r>
              <a:rPr lang="en-US" dirty="0" err="1" smtClean="0"/>
              <a:t>MountPoints</a:t>
            </a:r>
            <a:r>
              <a:rPr lang="en-US" dirty="0" smtClean="0"/>
              <a:t> are found in metadata</a:t>
            </a:r>
          </a:p>
          <a:p>
            <a:r>
              <a:rPr lang="en-US" dirty="0" smtClean="0"/>
              <a:t>Can mount read only (:</a:t>
            </a:r>
            <a:r>
              <a:rPr lang="en-US" dirty="0" err="1" smtClean="0"/>
              <a:t>ro</a:t>
            </a:r>
            <a:r>
              <a:rPr lang="en-US" dirty="0"/>
              <a:t> </a:t>
            </a:r>
            <a:r>
              <a:rPr lang="en-US" dirty="0" smtClean="0"/>
              <a:t>flag)</a:t>
            </a:r>
            <a:endParaRPr lang="en-US" dirty="0" smtClean="0"/>
          </a:p>
          <a:p>
            <a:pPr lvl="1"/>
            <a:r>
              <a:rPr lang="en-US" dirty="0" smtClean="0"/>
              <a:t>-v /</a:t>
            </a:r>
            <a:r>
              <a:rPr lang="en-US" dirty="0" err="1" smtClean="0"/>
              <a:t>src</a:t>
            </a:r>
            <a:r>
              <a:rPr lang="en-US" dirty="0" smtClean="0"/>
              <a:t>:/</a:t>
            </a:r>
            <a:r>
              <a:rPr lang="en-US" dirty="0" err="1" smtClean="0"/>
              <a:t>dest:ro</a:t>
            </a:r>
            <a:endParaRPr lang="en-US" dirty="0" smtClean="0"/>
          </a:p>
          <a:p>
            <a:r>
              <a:rPr lang="en-US" dirty="0" smtClean="0"/>
              <a:t>Volumes have a UUID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15000" y="199109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00032" y="148094"/>
            <a:ext cx="941203" cy="301752"/>
          </a:xfrm>
        </p:spPr>
        <p:txBody>
          <a:bodyPr/>
          <a:lstStyle/>
          <a:p>
            <a:fld id="{AF131D0A-6774-4124-AA4A-EC1B6F1EDCB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1" y="685800"/>
            <a:ext cx="4800600" cy="900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run -it -v /some/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endParaRPr lang="en-US" sz="105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root@0f28f53ab19b:/# echo "hello volumes" &gt; /some/dir/test.md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root@0f28f53ab19b:/# ls -l /some/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root 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14 Nov  4 22:34 </a:t>
            </a:r>
            <a:r>
              <a:rPr lang="en-US" sz="105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test.md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8600" y="1676400"/>
            <a:ext cx="5029200" cy="577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run -it --volumes-from=0f28f53ab19b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endParaRPr lang="en-US" sz="105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root@731342f95ab8:/# cat /some/dir/test.md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</a:t>
            </a:r>
            <a:r>
              <a:rPr lang="en-US" sz="105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volumes</a:t>
            </a:r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2980321"/>
            <a:ext cx="8915400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ls -l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/lib/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/volumes/</a:t>
            </a:r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52b4bd60ebd13131ba36411619aec608929d54bc5b96bd62b69821fabc2b9d52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/_data</a:t>
            </a: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-r--r-- 1 root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14 Nov  4 14:34 test.md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2336334"/>
            <a:ext cx="8915400" cy="577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inspect -f '{{.Mounts}}' 0f28f53ab19b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[{</a:t>
            </a:r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52b4bd60ebd13131ba36411619aec608929d54bc5b96bd62b69821fabc2b9d52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/lib/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/volumes/52b4bd60ebd13131ba36411619aec608929d54bc5b96bd62b69821fabc2b9d52/_data /some/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local  true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}]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3465521"/>
            <a:ext cx="8915400" cy="3323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grep -r </a:t>
            </a:r>
            <a:r>
              <a:rPr lang="en-US" sz="105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52b4bd60ebd13131ba36411619aec608929d54bc5b96bd62b69821fabc2b9d52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/lib/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05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/lib/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/containers/</a:t>
            </a: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731342f95ab8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6c33db539ce455a5a01149e4db5991e688077c7e8c6d16ac725e/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config.json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{...,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MountPoints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  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"/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some/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 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Name":"</a:t>
            </a:r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52b4bd60ebd13131ba36411619aec608929d54bc5b96bd62b69821fabc2b9d52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Destination":"/some/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Driver":"local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RW":true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":"",</a:t>
            </a: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Relabel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":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endParaRPr lang="en-US" sz="105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}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}, 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Volumes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 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"/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some/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":"/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/lib/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/volumes/</a:t>
            </a:r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52b4bd60ebd13131ba36411619aec608929d54bc5b96bd62b69821fabc2b9d52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/_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05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},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VolumesRW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":{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"/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some/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/lib/</a:t>
            </a:r>
            <a:r>
              <a:rPr lang="en-US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/containers/</a:t>
            </a:r>
            <a:r>
              <a:rPr lang="en-US" sz="105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0f28f53ab19b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81741f8c854a09a983454025922a395d786d67c9769635afa311/</a:t>
            </a:r>
            <a:r>
              <a:rPr lang="en-US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config.json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:{...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8972"/>
            <a:ext cx="7391400" cy="618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1"/>
            <a:ext cx="7924800" cy="4785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20643" y="113713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914400"/>
            <a:ext cx="8839200" cy="57477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volume ls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DRIVER              VOLUME NAME</a:t>
            </a: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run -v /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/test centos:6</a:t>
            </a: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volume ls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DRIVER              VOLUME NAME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local               b594c8ef1dd7686d4071e6dadd613635ea942bc06a17ab31057cc0bc8879d853</a:t>
            </a:r>
          </a:p>
          <a:p>
            <a:r>
              <a:rPr lang="en-US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volume inspect b594c8ef1dd7686d4071e6dadd613635ea942bc06a17ab31057cc0bc8879d853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"Name": "b594c8ef1dd7686d4071e6dadd613635ea942bc06a17ab31057cc0bc8879d853",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"Driver": "local",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Mountpoint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/lib/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/volumes/b594c8ef1dd7686d4071e6dadd613635ea942bc06a17ab31057cc0bc8879d853/_data"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volume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b594c8ef1dd7686d4071e6dadd613635ea942bc06a17ab31057cc0bc8879d853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Error response from daemon: Conflict: volume is in use</a:t>
            </a: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-a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CONTAINER ID        IMAGE               COMMAND             CREATED            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e27f2f7a1096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centos:6            "/bin/bash"         3 minutes ago       Exited (0) 3 minutes 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ago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e27f2f7a1096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e27f2f7a1096</a:t>
            </a: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volume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b594c8ef1dd7686d4071e6dadd613635ea942bc06a17ab31057cc0bc8879d853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b594c8ef1dd7686d4071e6dadd613635ea942bc06a17ab31057cc0bc8879d853</a:t>
            </a: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volume ls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DRIVER              VOLUME NAME</a:t>
            </a: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volume create --name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logdata</a:t>
            </a:r>
            <a:endParaRPr lang="en-US" sz="105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logdata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run -v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logdata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/log/data -it centos:6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[root@05c961908425 /]# echo "shared </a:t>
            </a:r>
            <a:r>
              <a:rPr lang="en-US" sz="105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volume" </a:t>
            </a:r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/</a:t>
            </a:r>
            <a:r>
              <a:rPr lang="en-US" sz="105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/log/data/output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[root@05c961908425 /]# exit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run -v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logdata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/log/data -it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endParaRPr lang="en-US" sz="105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root@6ed0aeaa4c3e:/# cat 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/log/data/output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 </a:t>
            </a:r>
            <a:r>
              <a:rPr lang="en-US" sz="105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volume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root@6ed0aeaa4c3e:/# </a:t>
            </a:r>
            <a:endParaRPr lang="en-US" sz="105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6914" y="4716433"/>
            <a:ext cx="3200400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The </a:t>
            </a:r>
            <a:r>
              <a:rPr lang="en-US" b="1" dirty="0" err="1" smtClean="0"/>
              <a:t>docker</a:t>
            </a:r>
            <a:r>
              <a:rPr lang="en-US" b="1" dirty="0" smtClean="0"/>
              <a:t> volume command is new in v1.9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volume 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docker</a:t>
            </a:r>
            <a:r>
              <a:rPr lang="en-US" dirty="0"/>
              <a:t> volume </a:t>
            </a:r>
            <a:r>
              <a:rPr lang="en-US" dirty="0" smtClean="0"/>
              <a:t>inspect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docker</a:t>
            </a:r>
            <a:r>
              <a:rPr lang="en-US" dirty="0"/>
              <a:t> volume </a:t>
            </a:r>
            <a:r>
              <a:rPr lang="en-US" dirty="0" smtClean="0"/>
              <a:t>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docker</a:t>
            </a:r>
            <a:r>
              <a:rPr lang="en-US" dirty="0"/>
              <a:t> volume </a:t>
            </a:r>
            <a:r>
              <a:rPr lang="en-US" dirty="0" err="1" smtClean="0"/>
              <a:t>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docker</a:t>
            </a:r>
            <a:r>
              <a:rPr lang="en-US" dirty="0"/>
              <a:t> volume </a:t>
            </a:r>
            <a:r>
              <a:rPr lang="en-US" dirty="0" smtClean="0"/>
              <a:t>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94814</TotalTime>
  <Words>7538</Words>
  <Application>Microsoft Macintosh PowerPoint</Application>
  <PresentationFormat>On-screen Show (4:3)</PresentationFormat>
  <Paragraphs>1104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Calibri</vt:lpstr>
      <vt:lpstr>Consolas</vt:lpstr>
      <vt:lpstr>Wingdings</vt:lpstr>
      <vt:lpstr>Arial</vt:lpstr>
      <vt:lpstr>Perspective</vt:lpstr>
      <vt:lpstr>Docker Foundation</vt:lpstr>
      <vt:lpstr>Docker in Practice</vt:lpstr>
      <vt:lpstr>1: Volumes </vt:lpstr>
      <vt:lpstr>Objectives</vt:lpstr>
      <vt:lpstr>What is a docker volume</vt:lpstr>
      <vt:lpstr>Volumes</vt:lpstr>
      <vt:lpstr>Mounting Host Paths</vt:lpstr>
      <vt:lpstr>Volume Architecture</vt:lpstr>
      <vt:lpstr>docker volume</vt:lpstr>
      <vt:lpstr>Volumes From</vt:lpstr>
      <vt:lpstr>Removing Volumes</vt:lpstr>
      <vt:lpstr>Container Volumes (pre docker 1.9)</vt:lpstr>
      <vt:lpstr>Summary</vt:lpstr>
      <vt:lpstr>Lab 1</vt:lpstr>
      <vt:lpstr>2: Security </vt:lpstr>
      <vt:lpstr>Objectives</vt:lpstr>
      <vt:lpstr>Capabilities</vt:lpstr>
      <vt:lpstr>Default Capabilities</vt:lpstr>
      <vt:lpstr>Displaying Capabilities</vt:lpstr>
      <vt:lpstr>Container Value Add</vt:lpstr>
      <vt:lpstr>Devices</vt:lpstr>
      <vt:lpstr>Security Options</vt:lpstr>
      <vt:lpstr>Docker v1.10 Security Improvements</vt:lpstr>
      <vt:lpstr>Docker v1.10 Security Improvements</vt:lpstr>
      <vt:lpstr>Docker v1.10 Security Improvements</vt:lpstr>
      <vt:lpstr>Security Best Practices</vt:lpstr>
      <vt:lpstr>Summary</vt:lpstr>
      <vt:lpstr>Lab 2</vt:lpstr>
      <vt:lpstr>3: Networking  </vt:lpstr>
      <vt:lpstr>Objectives</vt:lpstr>
      <vt:lpstr>Container Networking</vt:lpstr>
      <vt:lpstr>Container interfaces</vt:lpstr>
      <vt:lpstr>The Docker Host Interface</vt:lpstr>
      <vt:lpstr>Port Assignment</vt:lpstr>
      <vt:lpstr>Linking Containers</vt:lpstr>
      <vt:lpstr>Link /etc/hosts and ENV updates</vt:lpstr>
      <vt:lpstr>docker network   [new in Docker v1.9]</vt:lpstr>
      <vt:lpstr>Summary</vt:lpstr>
      <vt:lpstr>Lab 3</vt:lpstr>
      <vt:lpstr>4: Swarm</vt:lpstr>
      <vt:lpstr>Objectives</vt:lpstr>
      <vt:lpstr>Container Orchestration</vt:lpstr>
      <vt:lpstr>Docker EcoSystem</vt:lpstr>
      <vt:lpstr>Container Orchestration Initiatives</vt:lpstr>
      <vt:lpstr>Containers at scale</vt:lpstr>
      <vt:lpstr>Who’s using Microservices?</vt:lpstr>
      <vt:lpstr>Swarm</vt:lpstr>
      <vt:lpstr>Swarm Creation</vt:lpstr>
      <vt:lpstr>Swarm Services</vt:lpstr>
      <vt:lpstr>Node Discovery</vt:lpstr>
      <vt:lpstr>Swarm Scheduler</vt:lpstr>
      <vt:lpstr>High availability in Docker Swarm</vt:lpstr>
      <vt:lpstr>Swarm Mode</vt:lpstr>
      <vt:lpstr>docker swarm &amp; service subcommands</vt:lpstr>
      <vt:lpstr>Concepts</vt:lpstr>
      <vt:lpstr>Swarm Components</vt:lpstr>
      <vt:lpstr>Summary</vt:lpstr>
      <vt:lpstr>Lab 4</vt:lpstr>
      <vt:lpstr>The End</vt:lpstr>
      <vt:lpstr>Appendix</vt:lpstr>
      <vt:lpstr>Docker Best Practices </vt:lpstr>
      <vt:lpstr>Anti Patterns</vt:lpstr>
      <vt:lpstr>Links</vt:lpstr>
      <vt:lpstr>Books</vt:lpstr>
      <vt:lpstr>Docker UIs</vt:lpstr>
      <vt:lpstr>Turning a Snowflake into a Phoenix</vt:lpstr>
      <vt:lpstr>Image Tools</vt:lpstr>
    </vt:vector>
  </TitlesOfParts>
  <Company>RX-M, LLC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RX-M LLC</dc:creator>
  <cp:lastModifiedBy>Ronald Petty</cp:lastModifiedBy>
  <cp:revision>4092</cp:revision>
  <dcterms:created xsi:type="dcterms:W3CDTF">2013-02-28T05:35:21Z</dcterms:created>
  <dcterms:modified xsi:type="dcterms:W3CDTF">2016-11-06T02:52:53Z</dcterms:modified>
</cp:coreProperties>
</file>